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  <p:sldMasterId id="2147483673" r:id="rId4"/>
    <p:sldMasterId id="2147483681" r:id="rId5"/>
    <p:sldMasterId id="2147483693" r:id="rId6"/>
  </p:sldMasterIdLst>
  <p:notesMasterIdLst>
    <p:notesMasterId r:id="rId8"/>
  </p:notesMasterIdLst>
  <p:handoutMasterIdLst>
    <p:handoutMasterId r:id="rId31"/>
  </p:handoutMasterIdLst>
  <p:sldIdLst>
    <p:sldId id="699" r:id="rId7"/>
    <p:sldId id="1007" r:id="rId9"/>
    <p:sldId id="880" r:id="rId10"/>
    <p:sldId id="856" r:id="rId11"/>
    <p:sldId id="1000" r:id="rId12"/>
    <p:sldId id="996" r:id="rId13"/>
    <p:sldId id="925" r:id="rId14"/>
    <p:sldId id="1001" r:id="rId15"/>
    <p:sldId id="1002" r:id="rId16"/>
    <p:sldId id="1003" r:id="rId17"/>
    <p:sldId id="861" r:id="rId18"/>
    <p:sldId id="1008" r:id="rId19"/>
    <p:sldId id="926" r:id="rId20"/>
    <p:sldId id="1005" r:id="rId21"/>
    <p:sldId id="1006" r:id="rId22"/>
    <p:sldId id="870" r:id="rId23"/>
    <p:sldId id="947" r:id="rId24"/>
    <p:sldId id="872" r:id="rId25"/>
    <p:sldId id="982" r:id="rId26"/>
    <p:sldId id="874" r:id="rId27"/>
    <p:sldId id="875" r:id="rId28"/>
    <p:sldId id="1004" r:id="rId29"/>
    <p:sldId id="924" r:id="rId30"/>
  </p:sldIdLst>
  <p:sldSz cx="9144000" cy="5143500" type="screen16x9"/>
  <p:notesSz cx="6858000" cy="9144000"/>
  <p:custDataLst>
    <p:tags r:id="rId36"/>
  </p:custDataLst>
  <p:defaultTextStyle>
    <a:defPPr>
      <a:defRPr lang="en-US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19" userDrawn="1">
          <p15:clr>
            <a:srgbClr val="A4A3A4"/>
          </p15:clr>
        </p15:guide>
        <p15:guide id="2" pos="288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foru" initials="j" lastIdx="1" clrIdx="0"/>
  <p:cmAuthor id="2" name="User" initials="U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7F7F7F"/>
    <a:srgbClr val="C51A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4" d="100"/>
          <a:sy n="104" d="100"/>
        </p:scale>
        <p:origin x="-396" y="-84"/>
      </p:cViewPr>
      <p:guideLst>
        <p:guide orient="horz" pos="1619"/>
        <p:guide pos="288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2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6" Type="http://schemas.openxmlformats.org/officeDocument/2006/relationships/tags" Target="tags/tag134.xml"/><Relationship Id="rId35" Type="http://schemas.openxmlformats.org/officeDocument/2006/relationships/commentAuthors" Target="commentAuthors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handoutMaster" Target="handoutMasters/handoutMaster1.xml"/><Relationship Id="rId30" Type="http://schemas.openxmlformats.org/officeDocument/2006/relationships/slide" Target="slides/slide23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2.xml"/><Relationship Id="rId28" Type="http://schemas.openxmlformats.org/officeDocument/2006/relationships/slide" Target="slides/slide21.xml"/><Relationship Id="rId27" Type="http://schemas.openxmlformats.org/officeDocument/2006/relationships/slide" Target="slides/slide20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0" Type="http://schemas.openxmlformats.org/officeDocument/2006/relationships/slide" Target="slides/slide13.xml"/><Relationship Id="rId2" Type="http://schemas.openxmlformats.org/officeDocument/2006/relationships/theme" Target="theme/theme1.xml"/><Relationship Id="rId19" Type="http://schemas.openxmlformats.org/officeDocument/2006/relationships/slide" Target="slides/slide12.xml"/><Relationship Id="rId18" Type="http://schemas.openxmlformats.org/officeDocument/2006/relationships/slide" Target="slides/slide11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 sz="1200" smtClean="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 smtClean="0"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>
              <a:defRPr sz="1200" smtClean="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614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6147" name="文本占位符 6145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Click to edit Master text styles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1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Second level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2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Third level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3" indent="685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Fourth level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4" indent="914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Fifth level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1pPr>
    <a:lvl2pPr lvl="1" indent="2286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2pPr>
    <a:lvl3pPr lvl="2" indent="4572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3pPr>
    <a:lvl4pPr lvl="3" indent="6858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4pPr>
    <a:lvl5pPr lvl="4" indent="9144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5pPr>
    <a:lvl6pPr marL="2286000" lvl="5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6pPr>
    <a:lvl7pPr marL="2743200" lvl="6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7pPr>
    <a:lvl8pPr marL="3200400" lvl="7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8pPr>
    <a:lvl9pPr marL="3657600" lvl="8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</p:spPr>
      </p:sp>
      <p:sp>
        <p:nvSpPr>
          <p:cNvPr id="4608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dirty="0" smtClean="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4294967295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/>
          </p:nvPr>
        </p:nvSpPr>
        <p:spPr/>
      </p:sp>
      <p:sp>
        <p:nvSpPr>
          <p:cNvPr id="3" name="文本占位符 2"/>
          <p:cNvSpPr/>
          <p:nvPr>
            <p:ph type="body" idx="4294967295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/>
          </p:nvPr>
        </p:nvSpPr>
        <p:spPr/>
      </p:sp>
      <p:sp>
        <p:nvSpPr>
          <p:cNvPr id="3" name="文本占位符 2"/>
          <p:cNvSpPr/>
          <p:nvPr>
            <p:ph type="body" idx="4294967295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/>
          </p:nvPr>
        </p:nvSpPr>
        <p:spPr/>
      </p:sp>
      <p:sp>
        <p:nvSpPr>
          <p:cNvPr id="3" name="文本占位符 2"/>
          <p:cNvSpPr/>
          <p:nvPr>
            <p:ph type="body" idx="4294967295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/>
          </p:nvPr>
        </p:nvSpPr>
        <p:spPr/>
      </p:sp>
      <p:sp>
        <p:nvSpPr>
          <p:cNvPr id="3" name="文本占位符 2"/>
          <p:cNvSpPr/>
          <p:nvPr>
            <p:ph type="body" idx="4294967295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4294967295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</p:spPr>
      </p:sp>
      <p:sp>
        <p:nvSpPr>
          <p:cNvPr id="4608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dirty="0" smtClean="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6" Type="http://schemas.openxmlformats.org/officeDocument/2006/relationships/tags" Target="../tags/tag67.xml"/><Relationship Id="rId5" Type="http://schemas.openxmlformats.org/officeDocument/2006/relationships/tags" Target="../tags/tag66.xml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6" Type="http://schemas.openxmlformats.org/officeDocument/2006/relationships/tags" Target="../tags/tag72.xml"/><Relationship Id="rId5" Type="http://schemas.openxmlformats.org/officeDocument/2006/relationships/tags" Target="../tags/tag71.xml"/><Relationship Id="rId4" Type="http://schemas.openxmlformats.org/officeDocument/2006/relationships/tags" Target="../tags/tag70.xml"/><Relationship Id="rId3" Type="http://schemas.openxmlformats.org/officeDocument/2006/relationships/tags" Target="../tags/tag69.xml"/><Relationship Id="rId2" Type="http://schemas.openxmlformats.org/officeDocument/2006/relationships/tags" Target="../tags/tag68.xml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6" Type="http://schemas.openxmlformats.org/officeDocument/2006/relationships/tags" Target="../tags/tag77.xml"/><Relationship Id="rId5" Type="http://schemas.openxmlformats.org/officeDocument/2006/relationships/tags" Target="../tags/tag76.xml"/><Relationship Id="rId4" Type="http://schemas.openxmlformats.org/officeDocument/2006/relationships/tags" Target="../tags/tag75.xml"/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7" Type="http://schemas.openxmlformats.org/officeDocument/2006/relationships/tags" Target="../tags/tag83.xml"/><Relationship Id="rId6" Type="http://schemas.openxmlformats.org/officeDocument/2006/relationships/tags" Target="../tags/tag82.xml"/><Relationship Id="rId5" Type="http://schemas.openxmlformats.org/officeDocument/2006/relationships/tags" Target="../tags/tag81.xml"/><Relationship Id="rId4" Type="http://schemas.openxmlformats.org/officeDocument/2006/relationships/tags" Target="../tags/tag80.xml"/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9" Type="http://schemas.openxmlformats.org/officeDocument/2006/relationships/tags" Target="../tags/tag91.xml"/><Relationship Id="rId8" Type="http://schemas.openxmlformats.org/officeDocument/2006/relationships/tags" Target="../tags/tag90.xml"/><Relationship Id="rId7" Type="http://schemas.openxmlformats.org/officeDocument/2006/relationships/tags" Target="../tags/tag89.xml"/><Relationship Id="rId6" Type="http://schemas.openxmlformats.org/officeDocument/2006/relationships/tags" Target="../tags/tag88.xml"/><Relationship Id="rId5" Type="http://schemas.openxmlformats.org/officeDocument/2006/relationships/tags" Target="../tags/tag87.xml"/><Relationship Id="rId4" Type="http://schemas.openxmlformats.org/officeDocument/2006/relationships/tags" Target="../tags/tag86.xml"/><Relationship Id="rId3" Type="http://schemas.openxmlformats.org/officeDocument/2006/relationships/tags" Target="../tags/tag85.xml"/><Relationship Id="rId2" Type="http://schemas.openxmlformats.org/officeDocument/2006/relationships/tags" Target="../tags/tag84.xml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5" Type="http://schemas.openxmlformats.org/officeDocument/2006/relationships/tags" Target="../tags/tag95.xml"/><Relationship Id="rId4" Type="http://schemas.openxmlformats.org/officeDocument/2006/relationships/tags" Target="../tags/tag94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4" Type="http://schemas.openxmlformats.org/officeDocument/2006/relationships/tags" Target="../tags/tag98.xml"/><Relationship Id="rId3" Type="http://schemas.openxmlformats.org/officeDocument/2006/relationships/tags" Target="../tags/tag97.xml"/><Relationship Id="rId2" Type="http://schemas.openxmlformats.org/officeDocument/2006/relationships/tags" Target="../tags/tag96.xml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7" Type="http://schemas.openxmlformats.org/officeDocument/2006/relationships/tags" Target="../tags/tag104.xml"/><Relationship Id="rId6" Type="http://schemas.openxmlformats.org/officeDocument/2006/relationships/tags" Target="../tags/tag103.xml"/><Relationship Id="rId5" Type="http://schemas.openxmlformats.org/officeDocument/2006/relationships/tags" Target="../tags/tag102.xml"/><Relationship Id="rId4" Type="http://schemas.openxmlformats.org/officeDocument/2006/relationships/tags" Target="../tags/tag101.xml"/><Relationship Id="rId3" Type="http://schemas.openxmlformats.org/officeDocument/2006/relationships/tags" Target="../tags/tag100.xml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6" Type="http://schemas.openxmlformats.org/officeDocument/2006/relationships/tags" Target="../tags/tag109.xml"/><Relationship Id="rId5" Type="http://schemas.openxmlformats.org/officeDocument/2006/relationships/tags" Target="../tags/tag108.xml"/><Relationship Id="rId4" Type="http://schemas.openxmlformats.org/officeDocument/2006/relationships/tags" Target="../tags/tag107.xml"/><Relationship Id="rId3" Type="http://schemas.openxmlformats.org/officeDocument/2006/relationships/tags" Target="../tags/tag106.xml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5" Type="http://schemas.openxmlformats.org/officeDocument/2006/relationships/tags" Target="../tags/tag113.xml"/><Relationship Id="rId4" Type="http://schemas.openxmlformats.org/officeDocument/2006/relationships/tags" Target="../tags/tag112.xml"/><Relationship Id="rId3" Type="http://schemas.openxmlformats.org/officeDocument/2006/relationships/tags" Target="../tags/tag111.xml"/><Relationship Id="rId2" Type="http://schemas.openxmlformats.org/officeDocument/2006/relationships/tags" Target="../tags/tag110.xml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6" Type="http://schemas.openxmlformats.org/officeDocument/2006/relationships/tags" Target="../tags/tag118.xml"/><Relationship Id="rId5" Type="http://schemas.openxmlformats.org/officeDocument/2006/relationships/tags" Target="../tags/tag117.xml"/><Relationship Id="rId4" Type="http://schemas.openxmlformats.org/officeDocument/2006/relationships/tags" Target="../tags/tag116.xml"/><Relationship Id="rId3" Type="http://schemas.openxmlformats.org/officeDocument/2006/relationships/tags" Target="../tags/tag115.xml"/><Relationship Id="rId2" Type="http://schemas.openxmlformats.org/officeDocument/2006/relationships/tags" Target="../tags/tag114.xml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68263"/>
            <a:ext cx="2057400" cy="5075237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8263"/>
            <a:ext cx="6052930" cy="5075237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-24765" y="-6191"/>
            <a:ext cx="9168765" cy="51558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2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899100" y="685800"/>
            <a:ext cx="7349400" cy="19278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45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899100" y="2670300"/>
            <a:ext cx="7349400" cy="11043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18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456300" y="1117800"/>
            <a:ext cx="8226900" cy="35694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3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493100" y="2886300"/>
            <a:ext cx="5826600" cy="5751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33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493100" y="3461400"/>
            <a:ext cx="5826600" cy="6507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35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456300" y="1125900"/>
            <a:ext cx="3882600" cy="35613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808700" y="1125900"/>
            <a:ext cx="3882600" cy="3561300"/>
          </a:xfrm>
        </p:spPr>
        <p:txBody>
          <a:bodyPr lIns="90000" tIns="46800" rIns="90000" bIns="46800">
            <a:normAutofit/>
          </a:bodyPr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05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05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456300" y="1071900"/>
            <a:ext cx="4006800" cy="2862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56300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4676813" y="1066297"/>
            <a:ext cx="4006800" cy="2862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76813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456300" y="1166400"/>
            <a:ext cx="3924808" cy="3456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762800" y="1166400"/>
            <a:ext cx="3920400" cy="3456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7676100" y="685800"/>
            <a:ext cx="783000" cy="37719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1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85800" y="685800"/>
            <a:ext cx="6876900" cy="3771900"/>
          </a:xfrm>
        </p:spPr>
        <p:txBody>
          <a:bodyPr vert="eaVert" lIns="46800" tIns="46800" rIns="46800" bIns="46800"/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456300" y="580500"/>
            <a:ext cx="8229600" cy="4112100"/>
          </a:xfrm>
        </p:spPr>
        <p:txBody>
          <a:bodyPr/>
          <a:lstStyle>
            <a:lvl1pPr marL="171450" indent="-17145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899100" y="1863000"/>
            <a:ext cx="7349400" cy="7641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5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899100" y="2670300"/>
            <a:ext cx="7349400" cy="3537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722835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 b="1">
                <a:latin typeface="Microsoft YaHei Bold" panose="020B0502040204020203" charset="-122"/>
                <a:ea typeface="Microsoft YaHei Bold" panose="020B0502040204020203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-24765" y="-6191"/>
            <a:ext cx="9168765" cy="51558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2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9" name="Shape 22"/>
          <p:cNvSpPr>
            <a:spLocks noChangeArrowheads="1"/>
          </p:cNvSpPr>
          <p:nvPr userDrawn="1"/>
        </p:nvSpPr>
        <p:spPr bwMode="auto">
          <a:xfrm>
            <a:off x="-952" y="134303"/>
            <a:ext cx="189000" cy="270000"/>
          </a:xfrm>
          <a:prstGeom prst="rect">
            <a:avLst/>
          </a:prstGeom>
          <a:solidFill>
            <a:srgbClr val="C51A24"/>
          </a:solidFill>
          <a:ln w="12700">
            <a:noFill/>
            <a:miter lim="400000"/>
          </a:ln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899100" y="685800"/>
            <a:ext cx="7349400" cy="19278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45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899100" y="2670300"/>
            <a:ext cx="7349400" cy="11043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18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456300" y="1117800"/>
            <a:ext cx="8226900" cy="35694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3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493100" y="2886300"/>
            <a:ext cx="5826600" cy="5751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33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493100" y="3461400"/>
            <a:ext cx="5826600" cy="6507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35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456300" y="1125900"/>
            <a:ext cx="3882600" cy="35613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808700" y="1125900"/>
            <a:ext cx="3882600" cy="3561300"/>
          </a:xfrm>
        </p:spPr>
        <p:txBody>
          <a:bodyPr lIns="90000" tIns="46800" rIns="90000" bIns="46800">
            <a:normAutofit/>
          </a:bodyPr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05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05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456300" y="1071900"/>
            <a:ext cx="4006800" cy="2862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56300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4676813" y="1066297"/>
            <a:ext cx="4006800" cy="2862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76813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456300" y="1166400"/>
            <a:ext cx="3924808" cy="3456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762800" y="1166400"/>
            <a:ext cx="3920400" cy="3456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7676100" y="685800"/>
            <a:ext cx="783000" cy="37719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1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85800" y="685800"/>
            <a:ext cx="6876900" cy="3771900"/>
          </a:xfrm>
        </p:spPr>
        <p:txBody>
          <a:bodyPr vert="eaVert" lIns="46800" tIns="46800" rIns="46800" bIns="46800"/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456300" y="580500"/>
            <a:ext cx="8229600" cy="4112100"/>
          </a:xfrm>
        </p:spPr>
        <p:txBody>
          <a:bodyPr/>
          <a:lstStyle>
            <a:lvl1pPr marL="171450" indent="-17145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899100" y="1863000"/>
            <a:ext cx="7349400" cy="7641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5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899100" y="2670300"/>
            <a:ext cx="7349400" cy="3537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vert="horz" wrap="square" lIns="45718" tIns="45718" rIns="45718" bIns="45718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8" Type="http://schemas.openxmlformats.org/officeDocument/2006/relationships/theme" Target="../theme/theme2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theme" Target="../theme/theme3.xml"/><Relationship Id="rId8" Type="http://schemas.openxmlformats.org/officeDocument/2006/relationships/image" Target="../media/image1.png"/><Relationship Id="rId7" Type="http://schemas.openxmlformats.org/officeDocument/2006/relationships/slideLayout" Target="../slideLayouts/slideLayout30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9.xml"/><Relationship Id="rId8" Type="http://schemas.openxmlformats.org/officeDocument/2006/relationships/slideLayout" Target="../slideLayouts/slideLayout38.xml"/><Relationship Id="rId7" Type="http://schemas.openxmlformats.org/officeDocument/2006/relationships/slideLayout" Target="../slideLayouts/slideLayout37.xml"/><Relationship Id="rId6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5.xml"/><Relationship Id="rId4" Type="http://schemas.openxmlformats.org/officeDocument/2006/relationships/slideLayout" Target="../slideLayouts/slideLayout34.xml"/><Relationship Id="rId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2.xml"/><Relationship Id="rId18" Type="http://schemas.openxmlformats.org/officeDocument/2006/relationships/theme" Target="../theme/theme4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1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0.xml"/><Relationship Id="rId8" Type="http://schemas.openxmlformats.org/officeDocument/2006/relationships/slideLayout" Target="../slideLayouts/slideLayout49.xml"/><Relationship Id="rId7" Type="http://schemas.openxmlformats.org/officeDocument/2006/relationships/slideLayout" Target="../slideLayouts/slideLayout48.xml"/><Relationship Id="rId6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43.xml"/><Relationship Id="rId12" Type="http://schemas.openxmlformats.org/officeDocument/2006/relationships/theme" Target="../theme/theme5.xml"/><Relationship Id="rId11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1.xml"/><Relationship Id="rId1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4"/>
          <p:cNvSpPr>
            <a:spLocks noGrp="1"/>
          </p:cNvSpPr>
          <p:nvPr>
            <p:ph type="title"/>
          </p:nvPr>
        </p:nvSpPr>
        <p:spPr>
          <a:xfrm>
            <a:off x="457200" y="68263"/>
            <a:ext cx="8229600" cy="1131887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ctr"/>
          <a:lstStyle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7" name="文本占位符 1025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943350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t"/>
          <a:lstStyle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 indent="-3259455"/>
            <a:r>
              <a:rPr lang="en-US" altLang="zh-CN" dirty="0"/>
              <a:t>Second level</a:t>
            </a:r>
            <a:endParaRPr lang="en-US" altLang="zh-CN" dirty="0"/>
          </a:p>
          <a:p>
            <a:pPr lvl="2" indent="-3038475"/>
            <a:r>
              <a:rPr lang="en-US" altLang="zh-CN" dirty="0"/>
              <a:t>Third level</a:t>
            </a:r>
            <a:endParaRPr lang="en-US" altLang="zh-CN" dirty="0"/>
          </a:p>
          <a:p>
            <a:pPr lvl="3" indent="-3634105"/>
            <a:r>
              <a:rPr lang="en-US" altLang="zh-CN" dirty="0"/>
              <a:t>Fourth level</a:t>
            </a:r>
            <a:endParaRPr lang="en-US" altLang="zh-CN" dirty="0"/>
          </a:p>
          <a:p>
            <a:pPr lvl="4" indent="-3634105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2" name="灯片编号占位符 1026"/>
          <p:cNvSpPr>
            <a:spLocks noGrp="1"/>
          </p:cNvSpPr>
          <p:nvPr>
            <p:ph type="sldNum" sz="quarter" idx="2"/>
          </p:nvPr>
        </p:nvSpPr>
        <p:spPr>
          <a:xfrm>
            <a:off x="8426450" y="4765675"/>
            <a:ext cx="257175" cy="269875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45718" tIns="45718" rIns="45718" bIns="45718" numCol="1" anchor="ctr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456300" y="456300"/>
            <a:ext cx="8226900" cy="5292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456300" y="1117800"/>
            <a:ext cx="8226900" cy="35694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4590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087000" y="4735800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6582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3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207135" algn="l"/>
          <a:tab pos="1207135" algn="l"/>
          <a:tab pos="1207135" algn="l"/>
          <a:tab pos="1207135" algn="l"/>
        </a:tabLst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6" name="标题 15"/>
          <p:cNvSpPr>
            <a:spLocks noGrp="1"/>
          </p:cNvSpPr>
          <p:nvPr>
            <p:ph type="ctrTitle"/>
          </p:nvPr>
        </p:nvSpPr>
        <p:spPr>
          <a:xfrm>
            <a:off x="187643" y="72390"/>
            <a:ext cx="7141369" cy="393859"/>
          </a:xfrm>
        </p:spPr>
        <p:txBody>
          <a:bodyPr anchor="b"/>
          <a:lstStyle>
            <a:lvl1pPr algn="l">
              <a:defRPr sz="1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7" name="Shape 22"/>
          <p:cNvSpPr>
            <a:spLocks noChangeArrowheads="1"/>
          </p:cNvSpPr>
          <p:nvPr userDrawn="1"/>
        </p:nvSpPr>
        <p:spPr bwMode="auto">
          <a:xfrm>
            <a:off x="-952" y="134303"/>
            <a:ext cx="189000" cy="270000"/>
          </a:xfrm>
          <a:prstGeom prst="rect">
            <a:avLst/>
          </a:prstGeom>
          <a:solidFill>
            <a:srgbClr val="C51A24"/>
          </a:solidFill>
          <a:ln w="12700">
            <a:noFill/>
            <a:miter lim="400000"/>
          </a:ln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grpSp>
        <p:nvGrpSpPr>
          <p:cNvPr id="8" name="组合 7"/>
          <p:cNvGrpSpPr/>
          <p:nvPr userDrawn="1"/>
        </p:nvGrpSpPr>
        <p:grpSpPr>
          <a:xfrm>
            <a:off x="8131969" y="131921"/>
            <a:ext cx="782479" cy="275273"/>
            <a:chOff x="17075" y="277"/>
            <a:chExt cx="1643" cy="578"/>
          </a:xfrm>
        </p:grpSpPr>
        <p:grpSp>
          <p:nvGrpSpPr>
            <p:cNvPr id="11" name="组合 10"/>
            <p:cNvGrpSpPr/>
            <p:nvPr/>
          </p:nvGrpSpPr>
          <p:grpSpPr>
            <a:xfrm>
              <a:off x="17075" y="491"/>
              <a:ext cx="1643" cy="364"/>
              <a:chOff x="17075" y="619"/>
              <a:chExt cx="1643" cy="364"/>
            </a:xfrm>
          </p:grpSpPr>
          <p:sp>
            <p:nvSpPr>
              <p:cNvPr id="12" name="Shape 22"/>
              <p:cNvSpPr>
                <a:spLocks noChangeArrowheads="1"/>
              </p:cNvSpPr>
              <p:nvPr/>
            </p:nvSpPr>
            <p:spPr bwMode="auto">
              <a:xfrm>
                <a:off x="17075" y="619"/>
                <a:ext cx="1643" cy="29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  <a:miter lim="400000"/>
              </a:ln>
            </p:spPr>
            <p:txBody>
              <a:bodyPr lIns="45718" rIns="45718" anchor="ctr"/>
              <a:p>
                <a:pPr hangingPunct="0"/>
                <a:endParaRPr lang="en-US" altLang="zh-CN" sz="1800" b="0" baseline="0">
                  <a:solidFill>
                    <a:srgbClr val="DF2024"/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3" name="Shape 26"/>
              <p:cNvSpPr/>
              <p:nvPr/>
            </p:nvSpPr>
            <p:spPr>
              <a:xfrm>
                <a:off x="17272" y="646"/>
                <a:ext cx="1250" cy="337"/>
              </a:xfrm>
              <a:prstGeom prst="rect">
                <a:avLst/>
              </a:prstGeom>
              <a:ln w="12700">
                <a:miter lim="400000"/>
              </a:ln>
              <a:effectLst/>
            </p:spPr>
            <p:txBody>
              <a:bodyPr wrap="square" lIns="45718" rIns="45718">
                <a:spAutoFit/>
              </a:bodyPr>
              <a:p>
                <a:pPr algn="ctr" fontAlgn="auto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 sz="4200" b="0" baseline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微软雅黑" panose="020B0503020204020204" pitchFamily="34" charset="-122"/>
                  </a:defRPr>
                </a:pPr>
                <a:r>
                  <a:rPr lang="en-US" altLang="zh-CN" sz="450" kern="0" baseline="0" dirty="0">
                    <a:solidFill>
                      <a:srgbClr val="D62F2F"/>
                    </a:solidFill>
                    <a:effectLst/>
                    <a:sym typeface="微软雅黑" panose="020B0503020204020204" pitchFamily="34" charset="-122"/>
                  </a:rPr>
                  <a:t>www.xybsyw.com</a:t>
                </a:r>
                <a:endParaRPr lang="en-US" altLang="zh-CN" sz="450" kern="0" baseline="0" dirty="0">
                  <a:solidFill>
                    <a:srgbClr val="D62F2F"/>
                  </a:solidFill>
                  <a:effectLst/>
                  <a:sym typeface="微软雅黑" panose="020B0503020204020204" pitchFamily="34" charset="-122"/>
                </a:endParaRPr>
              </a:p>
            </p:txBody>
          </p:sp>
        </p:grpSp>
        <p:pic>
          <p:nvPicPr>
            <p:cNvPr id="14" name="图片 13" descr="红色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7432" y="277"/>
              <a:ext cx="929" cy="299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</p:sldLayoutIdLst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500" b="1" kern="1200">
          <a:solidFill>
            <a:schemeClr val="tx1"/>
          </a:solidFill>
          <a:latin typeface="Microsoft YaHei Bold" panose="020B0502040204020203" charset="-122"/>
          <a:ea typeface="Microsoft YaHei Bold" panose="020B0502040204020203" charset="-122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Microsoft YaHei Regular" panose="020B0502040204020203" charset="-122"/>
          <a:ea typeface="Microsoft YaHei Regular" panose="020B0502040204020203" charset="-122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icrosoft YaHei Regular" panose="020B0502040204020203" charset="-122"/>
          <a:ea typeface="Microsoft YaHei Regular" panose="020B0502040204020203" charset="-122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Microsoft YaHei Regular" panose="020B0502040204020203" charset="-122"/>
          <a:ea typeface="Microsoft YaHei Regular" panose="020B0502040204020203" charset="-122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Microsoft YaHei Regular" panose="020B0502040204020203" charset="-122"/>
          <a:ea typeface="Microsoft YaHei Regular" panose="020B0502040204020203" charset="-122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Microsoft YaHei Regular" panose="020B0502040204020203" charset="-122"/>
          <a:ea typeface="Microsoft YaHei Regular" panose="020B0502040204020203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456300" y="456300"/>
            <a:ext cx="8226900" cy="5292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456300" y="1117800"/>
            <a:ext cx="8226900" cy="35694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4590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087000" y="4735800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6582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3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207135" algn="l"/>
          <a:tab pos="1207135" algn="l"/>
          <a:tab pos="1207135" algn="l"/>
          <a:tab pos="1207135" algn="l"/>
        </a:tabLst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占位符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099" name="文本占位符 2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8.xml"/><Relationship Id="rId8" Type="http://schemas.openxmlformats.org/officeDocument/2006/relationships/tags" Target="../tags/tag132.xml"/><Relationship Id="rId7" Type="http://schemas.openxmlformats.org/officeDocument/2006/relationships/tags" Target="../tags/tag131.xml"/><Relationship Id="rId6" Type="http://schemas.openxmlformats.org/officeDocument/2006/relationships/tags" Target="../tags/tag130.xml"/><Relationship Id="rId5" Type="http://schemas.openxmlformats.org/officeDocument/2006/relationships/tags" Target="../tags/tag129.xml"/><Relationship Id="rId4" Type="http://schemas.openxmlformats.org/officeDocument/2006/relationships/tags" Target="../tags/tag128.xml"/><Relationship Id="rId3" Type="http://schemas.openxmlformats.org/officeDocument/2006/relationships/tags" Target="../tags/tag127.xml"/><Relationship Id="rId2" Type="http://schemas.openxmlformats.org/officeDocument/2006/relationships/tags" Target="../tags/tag126.xml"/><Relationship Id="rId1" Type="http://schemas.openxmlformats.org/officeDocument/2006/relationships/tags" Target="../tags/tag125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24.xml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29.xml"/><Relationship Id="rId2" Type="http://schemas.openxmlformats.org/officeDocument/2006/relationships/image" Target="../media/image1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24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tags" Target="../tags/tag133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4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4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22"/>
          <p:cNvSpPr>
            <a:spLocks noChangeArrowheads="1"/>
          </p:cNvSpPr>
          <p:nvPr/>
        </p:nvSpPr>
        <p:spPr bwMode="auto">
          <a:xfrm>
            <a:off x="0" y="988695"/>
            <a:ext cx="9144000" cy="2946083"/>
          </a:xfrm>
          <a:prstGeom prst="rect">
            <a:avLst/>
          </a:prstGeom>
          <a:solidFill>
            <a:schemeClr val="bg2"/>
          </a:solidFill>
          <a:ln w="12700">
            <a:noFill/>
            <a:miter lim="400000"/>
          </a:ln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6148" name="Shape 22"/>
          <p:cNvSpPr>
            <a:spLocks noChangeArrowheads="1"/>
          </p:cNvSpPr>
          <p:nvPr/>
        </p:nvSpPr>
        <p:spPr bwMode="auto">
          <a:xfrm>
            <a:off x="733901" y="801529"/>
            <a:ext cx="7676674" cy="3319939"/>
          </a:xfrm>
          <a:prstGeom prst="rect">
            <a:avLst/>
          </a:prstGeom>
          <a:solidFill>
            <a:srgbClr val="C51A24"/>
          </a:solidFill>
          <a:ln w="12700">
            <a:noFill/>
            <a:miter lim="400000"/>
          </a:ln>
          <a:effectLst/>
        </p:spPr>
        <p:txBody>
          <a:bodyPr lIns="45718" rIns="45718" anchor="ctr"/>
          <a:lstStyle/>
          <a:p>
            <a:pPr algn="ctr"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6151" name="未标题-2-01.png" descr="未标题-2-01.png"/>
          <p:cNvPicPr>
            <a:picLocks noChangeAspect="1"/>
          </p:cNvPicPr>
          <p:nvPr/>
        </p:nvPicPr>
        <p:blipFill>
          <a:blip r:embed="rId1"/>
          <a:srcRect l="11929" t="5841" r="17577" b="54250"/>
          <a:stretch>
            <a:fillRect/>
          </a:stretch>
        </p:blipFill>
        <p:spPr bwMode="auto">
          <a:xfrm>
            <a:off x="-54292" y="22860"/>
            <a:ext cx="9198293" cy="5174456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sp>
        <p:nvSpPr>
          <p:cNvPr id="24" name="Shape 26"/>
          <p:cNvSpPr/>
          <p:nvPr/>
        </p:nvSpPr>
        <p:spPr>
          <a:xfrm>
            <a:off x="3021330" y="3127375"/>
            <a:ext cx="3148965" cy="299085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>
            <a:spAutoFit/>
          </a:bodyPr>
          <a:p>
            <a:pPr lvl="0" algn="ct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350" kern="0" dirty="0">
                <a:sym typeface="微软雅黑" panose="020B0503020204020204" pitchFamily="34" charset="-122"/>
              </a:rPr>
              <a:t>学生</a:t>
            </a:r>
            <a:endParaRPr lang="zh-CN" sz="1350" kern="0" dirty="0">
              <a:sym typeface="微软雅黑" panose="020B0503020204020204" pitchFamily="34" charset="-122"/>
            </a:endParaRPr>
          </a:p>
        </p:txBody>
      </p:sp>
      <p:sp>
        <p:nvSpPr>
          <p:cNvPr id="16" name="Shape 26"/>
          <p:cNvSpPr/>
          <p:nvPr/>
        </p:nvSpPr>
        <p:spPr>
          <a:xfrm>
            <a:off x="1127760" y="1405414"/>
            <a:ext cx="6888956" cy="1337945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>
            <a:spAutoFit/>
          </a:bodyPr>
          <a:lstStyle/>
          <a:p>
            <a:pPr lvl="0" algn="ctr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3300" b="1" kern="0" dirty="0">
                <a:sym typeface="微软雅黑" panose="020B0503020204020204" pitchFamily="34" charset="-122"/>
              </a:rPr>
              <a:t>校友邦实习实践平台</a:t>
            </a:r>
            <a:endParaRPr lang="zh-CN" sz="3600" b="1" kern="0" dirty="0">
              <a:sym typeface="微软雅黑" panose="020B0503020204020204" pitchFamily="34" charset="-122"/>
            </a:endParaRPr>
          </a:p>
          <a:p>
            <a:pPr lvl="0" algn="ctr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2100" kern="0" dirty="0">
                <a:sym typeface="微软雅黑" panose="020B0503020204020204" pitchFamily="34" charset="-122"/>
              </a:rPr>
              <a:t>操作指南</a:t>
            </a:r>
            <a:endParaRPr lang="zh-CN" sz="2100" kern="0" dirty="0">
              <a:sym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3781901" y="2923699"/>
            <a:ext cx="158019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4010978" y="4356735"/>
            <a:ext cx="1122521" cy="359569"/>
            <a:chOff x="8365" y="9148"/>
            <a:chExt cx="2357" cy="755"/>
          </a:xfrm>
        </p:grpSpPr>
        <p:sp>
          <p:nvSpPr>
            <p:cNvPr id="29" name="Shape 22"/>
            <p:cNvSpPr>
              <a:spLocks noChangeArrowheads="1"/>
            </p:cNvSpPr>
            <p:nvPr/>
          </p:nvSpPr>
          <p:spPr bwMode="auto">
            <a:xfrm>
              <a:off x="8365" y="9454"/>
              <a:ext cx="2357" cy="4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  <a:miter lim="400000"/>
            </a:ln>
          </p:spPr>
          <p:txBody>
            <a:bodyPr lIns="45718" rIns="45718" anchor="ctr"/>
            <a:p>
              <a:pPr hangingPunct="0"/>
              <a:endParaRPr lang="en-US" altLang="zh-CN" sz="1800" b="0" baseline="0">
                <a:solidFill>
                  <a:srgbClr val="DF2024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31" name="Shape 26"/>
            <p:cNvSpPr/>
            <p:nvPr/>
          </p:nvSpPr>
          <p:spPr>
            <a:xfrm>
              <a:off x="8647" y="9518"/>
              <a:ext cx="1793" cy="385"/>
            </a:xfrm>
            <a:prstGeom prst="rect">
              <a:avLst/>
            </a:prstGeom>
            <a:ln w="12700">
              <a:miter lim="400000"/>
            </a:ln>
            <a:effectLst/>
          </p:spPr>
          <p:txBody>
            <a:bodyPr wrap="square" lIns="45718" rIns="45718">
              <a:spAutoFit/>
            </a:bodyPr>
            <a:p>
              <a:pPr algn="ctr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 sz="4200" b="0" baseline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微软雅黑" panose="020B0503020204020204" pitchFamily="34" charset="-122"/>
                </a:defRPr>
              </a:pPr>
              <a:r>
                <a:rPr lang="en-US" altLang="zh-CN" sz="600" kern="0" baseline="0" dirty="0">
                  <a:solidFill>
                    <a:srgbClr val="C00000"/>
                  </a:solidFill>
                  <a:effectLst/>
                  <a:sym typeface="微软雅黑" panose="020B0503020204020204" pitchFamily="34" charset="-122"/>
                </a:rPr>
                <a:t>www.xybsyw.com</a:t>
              </a:r>
              <a:endParaRPr lang="en-US" altLang="zh-CN" sz="600" kern="0" baseline="0" dirty="0">
                <a:solidFill>
                  <a:srgbClr val="C00000"/>
                </a:solidFill>
                <a:effectLst/>
                <a:sym typeface="微软雅黑" panose="020B0503020204020204" pitchFamily="34" charset="-122"/>
              </a:endParaRPr>
            </a:p>
          </p:txBody>
        </p:sp>
        <p:pic>
          <p:nvPicPr>
            <p:cNvPr id="32" name="图片 31" descr="红色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76" y="9148"/>
              <a:ext cx="1335" cy="430"/>
            </a:xfrm>
            <a:prstGeom prst="rect">
              <a:avLst/>
            </a:prstGeom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23215" y="51435"/>
            <a:ext cx="7574915" cy="393700"/>
          </a:xfrm>
        </p:spPr>
        <p:txBody>
          <a:bodyPr/>
          <a:p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7.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提交过程文档</a:t>
            </a:r>
            <a:endParaRPr lang="zh-CN" altLang="en-US" sz="9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39750" y="411480"/>
            <a:ext cx="8388985" cy="724535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L="228600" marR="0" indent="-228600" algn="l" defTabSz="914400">
              <a:lnSpc>
                <a:spcPct val="11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点击实习成长</a:t>
            </a:r>
            <a:r>
              <a:rPr lang="en-US" alt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→</a:t>
            </a: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我的实习</a:t>
            </a:r>
            <a:r>
              <a:rPr lang="en-US" alt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→</a:t>
            </a:r>
            <a:r>
              <a:rPr lang="zh-CN" altLang="en-US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我的实习任务</a:t>
            </a: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；</a:t>
            </a:r>
            <a:endParaRPr lang="zh-CN" sz="140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228600" marR="0" indent="-228600" algn="l" defTabSz="914400">
              <a:lnSpc>
                <a:spcPct val="11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sz="1400" kern="1200" cap="none" spc="0" normalizeH="0" baseline="0" noProof="1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点击过程文档去提交，</a:t>
            </a:r>
            <a:r>
              <a:rPr lang="zh-CN" altLang="en-US" sz="1400">
                <a:highlight>
                  <a:srgbClr val="FFFF00"/>
                </a:highligh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可上传实习工作环境场所安全和工作岗位情况的照片或小视频</a:t>
            </a:r>
            <a:endParaRPr kumimoji="0" lang="zh-CN" altLang="en-US" sz="1400" kern="1200" cap="none" spc="0" normalizeH="0" baseline="0" noProof="1" smtClean="0">
              <a:solidFill>
                <a:srgbClr val="DF0024"/>
              </a:solidFill>
              <a:highlight>
                <a:srgbClr val="FFFF00"/>
              </a:highligh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3260" y="988060"/>
            <a:ext cx="7009765" cy="40328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95605" y="72390"/>
            <a:ext cx="5461159" cy="393859"/>
          </a:xfrm>
        </p:spPr>
        <p:txBody>
          <a:bodyPr/>
          <a:p>
            <a:r>
              <a:rPr 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8.1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实习签到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83260" y="466090"/>
            <a:ext cx="8388985" cy="809625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L="228600" marR="0" indent="-228600" algn="l" defTabSz="914400">
              <a:lnSpc>
                <a:spcPct val="11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点击实习成长</a:t>
            </a:r>
            <a:r>
              <a:rPr lang="en-US" alt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→</a:t>
            </a: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签到，或者点击查看任务详情</a:t>
            </a:r>
            <a:endParaRPr lang="zh-CN" sz="140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228600" marR="0" indent="-228600" algn="l" defTabSz="914400">
              <a:lnSpc>
                <a:spcPct val="11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点击去签到</a:t>
            </a:r>
            <a:endParaRPr lang="zh-CN" sz="140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228600" marR="0" indent="-228600" algn="l" defTabSz="914400">
              <a:lnSpc>
                <a:spcPct val="11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sz="1400" kern="1200" cap="none" spc="0" normalizeH="0" baseline="0" noProof="1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确定时间、地点、项目名称，完成签到、签退；如出差自动显示外勤签到，可备注原因；</a:t>
            </a:r>
            <a:endParaRPr kumimoji="0" lang="zh-CN" sz="1400" kern="1200" cap="none" spc="0" normalizeH="0" baseline="0" noProof="1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228600" marR="0" indent="-228600" algn="l" defTabSz="914400">
              <a:lnSpc>
                <a:spcPct val="11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可通过统计查看签到统计情况</a:t>
            </a:r>
            <a:r>
              <a:rPr kumimoji="0" lang="en-US" altLang="zh-CN" sz="1400" kern="1200" cap="none" spc="0" normalizeH="0" baseline="0" noProof="1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 </a:t>
            </a:r>
            <a:endParaRPr kumimoji="0" lang="zh-CN" altLang="en-US" sz="1400" kern="1200" cap="none" spc="0" normalizeH="0" baseline="0" noProof="1">
              <a:solidFill>
                <a:srgbClr val="DF0024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pic>
        <p:nvPicPr>
          <p:cNvPr id="5" name="图片 4"/>
          <p:cNvPicPr/>
          <p:nvPr/>
        </p:nvPicPr>
        <p:blipFill>
          <a:blip r:embed="rId1"/>
        </p:blipFill>
        <p:spPr>
          <a:xfrm>
            <a:off x="755015" y="1563370"/>
            <a:ext cx="7205345" cy="321183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691640" y="3724275"/>
            <a:ext cx="720090" cy="28829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23215" y="72390"/>
            <a:ext cx="5461159" cy="393859"/>
          </a:xfrm>
        </p:spPr>
        <p:txBody>
          <a:bodyPr/>
          <a:p>
            <a:r>
              <a:rPr 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8.2 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实习补签申请</a:t>
            </a:r>
            <a:r>
              <a:rPr lang="zh-CN" altLang="en-US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（学校设置可以补签）</a:t>
            </a:r>
            <a:endParaRPr lang="zh-CN" altLang="en-US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83260" y="466090"/>
            <a:ext cx="8388985" cy="1160145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L="228600" marR="0" indent="-228600" algn="l" defTabSz="914400">
              <a:lnSpc>
                <a:spcPct val="11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点击实习成长</a:t>
            </a:r>
            <a:r>
              <a:rPr lang="en-US" alt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→</a:t>
            </a: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签到，或者实习任务中的签到，</a:t>
            </a: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进入签到界面</a:t>
            </a: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；</a:t>
            </a:r>
            <a:endParaRPr lang="zh-CN" sz="140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228600" marR="0" indent="-228600" algn="l" defTabSz="914400">
              <a:lnSpc>
                <a:spcPct val="11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sz="1400" kern="1200" cap="none" spc="0" normalizeH="0" baseline="0" noProof="1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点击统计，进入签到统计界面；</a:t>
            </a:r>
            <a:endParaRPr kumimoji="0" lang="zh-CN" sz="1400" kern="1200" cap="none" spc="0" normalizeH="0" baseline="0" noProof="1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228600" marR="0" indent="-228600" algn="l" defTabSz="914400">
              <a:lnSpc>
                <a:spcPct val="11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sz="1400" kern="1200" cap="none" spc="0" normalizeH="0" baseline="0" noProof="1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点击签到明细，选择需要补签到的日期，点击处理；</a:t>
            </a:r>
            <a:endParaRPr kumimoji="0" lang="zh-CN" sz="1400" kern="1200" cap="none" spc="0" normalizeH="0" baseline="0" noProof="1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228600" marR="0" indent="-228600" algn="l" defTabSz="914400">
              <a:lnSpc>
                <a:spcPct val="11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400" kern="1200" cap="none" spc="0" normalizeH="0" baseline="0" noProof="1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点击申请补签，确认填写好日期、班次、时间、地址、补签事由，点击提交申请。</a:t>
            </a:r>
            <a:r>
              <a:rPr kumimoji="0" lang="en-US" altLang="zh-CN" sz="1400" kern="1200" cap="none" spc="0" normalizeH="0" baseline="0" noProof="1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 </a:t>
            </a:r>
            <a:endParaRPr kumimoji="0" lang="zh-CN" altLang="en-US" sz="1400" kern="1200" cap="none" spc="0" normalizeH="0" baseline="0" noProof="1">
              <a:solidFill>
                <a:srgbClr val="DF0024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71550" y="1491615"/>
            <a:ext cx="6720840" cy="330771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691640" y="3796030"/>
            <a:ext cx="935990" cy="288290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9.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提交周日志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95605" y="483235"/>
            <a:ext cx="8388985" cy="1083945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L="228600" marR="0" indent="-228600" algn="l" defTabSz="914400">
              <a:lnSpc>
                <a:spcPct val="10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点击实习成长</a:t>
            </a:r>
            <a:r>
              <a:rPr lang="en-US" alt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→</a:t>
            </a: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周日志，或者实习任务中的周日志</a:t>
            </a:r>
            <a:r>
              <a:rPr lang="zh-CN" sz="140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；</a:t>
            </a:r>
            <a:endParaRPr lang="zh-CN" sz="140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228600" marR="0" indent="-228600" algn="l" defTabSz="914400">
              <a:lnSpc>
                <a:spcPct val="10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sz="140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点击写周日志，选择写</a:t>
            </a:r>
            <a:r>
              <a:rPr lang="zh-CN" altLang="en-US" sz="140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周日志</a:t>
            </a:r>
            <a:r>
              <a:rPr lang="zh-CN" sz="140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，</a:t>
            </a:r>
            <a:endParaRPr lang="zh-CN" sz="140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228600" marR="0" indent="-228600" algn="l" defTabSz="914400">
              <a:lnSpc>
                <a:spcPct val="10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sz="140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按要求输入标题，周日志内容，选择权限设置和关联日期，去提交（</a:t>
            </a:r>
            <a:r>
              <a:rPr lang="zh-CN" sz="140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长时间停留页面请及时存草稿</a:t>
            </a:r>
            <a:r>
              <a:rPr lang="zh-CN" sz="140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）</a:t>
            </a:r>
            <a:r>
              <a:rPr lang="zh-CN" sz="140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；也可先存草稿，进行二次编辑后提交</a:t>
            </a:r>
            <a:endParaRPr kumimoji="0" lang="zh-CN" sz="1400" kern="1200" cap="none" spc="0" normalizeH="0" baseline="0" noProof="1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R="0" algn="l" defTabSz="914400">
              <a:lnSpc>
                <a:spcPct val="100000"/>
              </a:lnSpc>
              <a:buClrTx/>
              <a:buSzTx/>
              <a:buFont typeface="+mj-ea"/>
              <a:defRPr/>
            </a:pPr>
            <a:r>
              <a:rPr lang="zh-CN" altLang="en-US" sz="1200" b="0" noProof="1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kumimoji="0" lang="zh-CN" altLang="en-US" sz="1200" b="0" kern="1200" cap="none" spc="0" normalizeH="0" baseline="0" noProof="1">
              <a:solidFill>
                <a:srgbClr val="DF0024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7405" y="1419860"/>
            <a:ext cx="7456805" cy="347853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619885" y="3867785"/>
            <a:ext cx="1008380" cy="288290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10.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提交实习报告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95605" y="483235"/>
            <a:ext cx="8388985" cy="1083945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L="228600" marR="0" indent="-228600" algn="l" defTabSz="914400">
              <a:lnSpc>
                <a:spcPct val="10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点击实习成长</a:t>
            </a:r>
            <a:r>
              <a:rPr lang="en-US" alt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→</a:t>
            </a: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我的实习</a:t>
            </a:r>
            <a:r>
              <a:rPr lang="en-US" alt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→</a:t>
            </a:r>
            <a:r>
              <a:rPr lang="zh-CN" altLang="en-US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我的实习任务</a:t>
            </a:r>
            <a:endParaRPr lang="zh-CN" altLang="en-US" sz="140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228600" marR="0" indent="-228600" algn="l" defTabSz="914400">
              <a:lnSpc>
                <a:spcPct val="10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sz="140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点击去提交，点击实习报告模板预览，下载报告模板；</a:t>
            </a:r>
            <a:endParaRPr lang="zh-CN" sz="140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228600" marR="0" indent="-228600" algn="l" defTabSz="914400">
              <a:lnSpc>
                <a:spcPct val="10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sz="140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报告完成后，点击去上传报告，上传后，点击确认提交，等待指导老师批阅，批阅后可通过网页端导出实习手册（实习手册含报告内容及周日志等）</a:t>
            </a:r>
            <a:endParaRPr lang="zh-CN" sz="140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R="0" algn="l" defTabSz="914400">
              <a:lnSpc>
                <a:spcPct val="100000"/>
              </a:lnSpc>
              <a:buClrTx/>
              <a:buSzTx/>
              <a:buFont typeface="+mj-ea"/>
              <a:defRPr/>
            </a:pPr>
            <a:r>
              <a:rPr lang="zh-CN" altLang="en-US" sz="1200" b="0" noProof="1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kumimoji="0" lang="zh-CN" altLang="en-US" sz="1200" b="0" kern="1200" cap="none" spc="0" normalizeH="0" baseline="0" noProof="1">
              <a:solidFill>
                <a:srgbClr val="DF0024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619885" y="3867785"/>
            <a:ext cx="1008380" cy="288290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99160" y="1419860"/>
            <a:ext cx="7450455" cy="35020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11.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提交成绩鉴定表盖章图片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95605" y="483235"/>
            <a:ext cx="8388985" cy="760095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L="228600" marR="0" indent="-228600" algn="l" defTabSz="914400">
              <a:lnSpc>
                <a:spcPct val="10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点击实习成长</a:t>
            </a:r>
            <a:r>
              <a:rPr lang="en-US" alt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→</a:t>
            </a: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我的实习</a:t>
            </a:r>
            <a:r>
              <a:rPr lang="en-US" alt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→</a:t>
            </a:r>
            <a:r>
              <a:rPr lang="zh-CN" altLang="en-US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我的实习任务</a:t>
            </a:r>
            <a:endParaRPr lang="zh-CN" altLang="en-US" sz="140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228600" marR="0" indent="-228600" algn="l" defTabSz="914400">
              <a:lnSpc>
                <a:spcPct val="10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sz="140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点击成绩鉴定表处的去提交，添加企业鉴定的图片，点击确认提交，等待指导老师完成在线评分后，通过网页端可导出实习成绩鉴定表；</a:t>
            </a:r>
            <a:r>
              <a:rPr lang="zh-CN" altLang="en-US" sz="1200" b="0" noProof="1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kumimoji="0" lang="zh-CN" altLang="en-US" sz="1200" b="0" kern="1200" cap="none" spc="0" normalizeH="0" baseline="0" noProof="1">
              <a:solidFill>
                <a:srgbClr val="DF0024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619885" y="3867785"/>
            <a:ext cx="1008380" cy="288290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0395" y="1286510"/>
            <a:ext cx="8181975" cy="3683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23215" y="100330"/>
            <a:ext cx="5461159" cy="393859"/>
          </a:xfrm>
        </p:spPr>
        <p:txBody>
          <a:bodyPr/>
          <a:p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12.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客服与反馈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39115" y="555625"/>
            <a:ext cx="7136130" cy="603250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L="228600" marR="0" indent="-228600" algn="l" defTabSz="914400">
              <a:lnSpc>
                <a:spcPct val="11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400" kern="1200" cap="none" spc="0" normalizeH="0" baseline="0" noProof="1" smtClean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实习成长</a:t>
            </a:r>
            <a:r>
              <a:rPr kumimoji="0" lang="en-US" altLang="zh-CN" sz="1400" kern="1200" cap="none" spc="0" normalizeH="0" baseline="0" noProof="1" smtClean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→</a:t>
            </a:r>
            <a:r>
              <a:rPr kumimoji="0" lang="zh-CN" altLang="en-US" sz="1400" kern="1200" cap="none" spc="0" normalizeH="0" baseline="0" noProof="1" smtClean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常见问题；或者我的</a:t>
            </a:r>
            <a:r>
              <a:rPr lang="en-US" altLang="zh-CN" sz="1400" smtClean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→</a:t>
            </a:r>
            <a:r>
              <a:rPr kumimoji="0" lang="zh-CN" altLang="en-US" sz="1400" kern="1200" cap="none" spc="0" normalizeH="0" baseline="0" noProof="1" smtClean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客服与反馈；</a:t>
            </a:r>
            <a:endParaRPr kumimoji="0" lang="zh-CN" altLang="en-US" sz="1400" kern="1200" cap="none" spc="0" normalizeH="0" baseline="0" noProof="1" smtClean="0"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algn="l" defTabSz="914400">
              <a:lnSpc>
                <a:spcPct val="11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400" kern="1200" cap="none" spc="0" normalizeH="0" baseline="0" noProof="1" smtClean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进入人工客服、意见反馈，服务热线，在线解决问题</a:t>
            </a:r>
            <a:endParaRPr kumimoji="0" lang="zh-CN" altLang="en-US" sz="1400" kern="1200" cap="none" spc="0" normalizeH="0" baseline="0" noProof="1" smtClean="0"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5" name="图片 4"/>
          <p:cNvPicPr/>
          <p:nvPr/>
        </p:nvPicPr>
        <p:blipFill>
          <a:blip r:embed="rId1"/>
        </p:blipFill>
        <p:spPr>
          <a:xfrm>
            <a:off x="827405" y="1265555"/>
            <a:ext cx="7322185" cy="36963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" name="图片 8" descr="微信图片_202502211519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52135" y="1917065"/>
            <a:ext cx="3020695" cy="309689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827405" y="741680"/>
            <a:ext cx="7620635" cy="1037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10000"/>
              </a:lnSpc>
            </a:pP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建议选择最新谷歌浏览器中打开：</a:t>
            </a:r>
            <a:r>
              <a:rPr lang="en-US" altLang="zh-CN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www.xybsyw.com </a:t>
            </a: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或百度</a:t>
            </a:r>
            <a:r>
              <a:rPr lang="en-US" altLang="zh-CN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校友邦官网</a:t>
            </a:r>
            <a:r>
              <a:rPr lang="en-US" altLang="zh-CN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endParaRPr lang="en-US" altLang="zh-CN" sz="1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官网首页右上角点击</a:t>
            </a:r>
            <a:r>
              <a:rPr lang="en-US" altLang="zh-CN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学生登录</a:t>
            </a:r>
            <a:r>
              <a:rPr lang="en-US" altLang="zh-CN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，账号为手机号；</a:t>
            </a:r>
            <a:endParaRPr lang="zh-CN" altLang="en-US" sz="1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也可选择小程序扫码登录；</a:t>
            </a:r>
            <a:endParaRPr lang="zh-CN" altLang="en-US" sz="1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如忘记密码可通过手机号找回</a:t>
            </a:r>
            <a:endParaRPr lang="zh-CN" altLang="en-US" sz="1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23215" y="60325"/>
            <a:ext cx="3860165" cy="7308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r>
              <a:rPr lang="zh-CN" kern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三、平台操作指南</a:t>
            </a:r>
            <a:r>
              <a:rPr lang="en-US" altLang="zh-CN" kern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-</a:t>
            </a:r>
            <a:r>
              <a:rPr lang="zh-CN" kern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电脑网页</a:t>
            </a:r>
            <a:r>
              <a:rPr lang="zh-CN" kern="0" dirty="0"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端</a:t>
            </a:r>
            <a:br>
              <a:rPr lang="zh-CN" kern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</a:br>
            <a:r>
              <a:rPr lang="en-US" altLang="zh-CN" kern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  <a:r>
              <a:rPr lang="en-US" altLang="zh-CN" kern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1.</a:t>
            </a:r>
            <a:r>
              <a:rPr lang="zh-CN" altLang="en-US" noProof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电脑网页端</a:t>
            </a:r>
            <a:r>
              <a:rPr lang="en-US" altLang="zh-CN" noProof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-</a:t>
            </a:r>
            <a:r>
              <a:rPr lang="zh-CN" altLang="en-US" noProof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登录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251460" y="1917065"/>
            <a:ext cx="5198110" cy="3129915"/>
            <a:chOff x="282" y="2926"/>
            <a:chExt cx="8186" cy="4929"/>
          </a:xfrm>
        </p:grpSpPr>
        <p:pic>
          <p:nvPicPr>
            <p:cNvPr id="8" name="图片 7" descr="微信图片_20250221151757"/>
            <p:cNvPicPr>
              <a:picLocks noChangeAspect="1"/>
            </p:cNvPicPr>
            <p:nvPr/>
          </p:nvPicPr>
          <p:blipFill>
            <a:blip r:embed="rId2"/>
            <a:srcRect l="3881" r="9662"/>
            <a:stretch>
              <a:fillRect/>
            </a:stretch>
          </p:blipFill>
          <p:spPr>
            <a:xfrm>
              <a:off x="282" y="2926"/>
              <a:ext cx="8186" cy="4929"/>
            </a:xfrm>
            <a:prstGeom prst="rect">
              <a:avLst/>
            </a:prstGeom>
          </p:spPr>
        </p:pic>
        <p:sp>
          <p:nvSpPr>
            <p:cNvPr id="12" name="椭圆 11"/>
            <p:cNvSpPr/>
            <p:nvPr/>
          </p:nvSpPr>
          <p:spPr>
            <a:xfrm>
              <a:off x="1644" y="2926"/>
              <a:ext cx="453" cy="45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/>
                <a:t>1</a:t>
              </a:r>
              <a:endParaRPr lang="en-US" altLang="zh-CN"/>
            </a:p>
          </p:txBody>
        </p:sp>
        <p:sp>
          <p:nvSpPr>
            <p:cNvPr id="13" name="椭圆 12"/>
            <p:cNvSpPr/>
            <p:nvPr/>
          </p:nvSpPr>
          <p:spPr>
            <a:xfrm>
              <a:off x="7767" y="3143"/>
              <a:ext cx="453" cy="45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/>
                <a:t>2</a:t>
              </a:r>
              <a:endParaRPr lang="en-US" altLang="zh-CN"/>
            </a:p>
          </p:txBody>
        </p:sp>
      </p:grpSp>
      <p:sp>
        <p:nvSpPr>
          <p:cNvPr id="14" name="椭圆 13"/>
          <p:cNvSpPr/>
          <p:nvPr/>
        </p:nvSpPr>
        <p:spPr>
          <a:xfrm>
            <a:off x="7798435" y="2284095"/>
            <a:ext cx="287655" cy="28829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3</a:t>
            </a:r>
            <a:endParaRPr lang="en-US" altLang="zh-CN"/>
          </a:p>
        </p:txBody>
      </p:sp>
      <p:sp>
        <p:nvSpPr>
          <p:cNvPr id="11" name="椭圆 10"/>
          <p:cNvSpPr/>
          <p:nvPr/>
        </p:nvSpPr>
        <p:spPr>
          <a:xfrm>
            <a:off x="7668260" y="3435985"/>
            <a:ext cx="287655" cy="28829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4</a:t>
            </a:r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2. </a:t>
            </a:r>
            <a:r>
              <a:rPr lang="zh-CN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查看实习任务</a:t>
            </a:r>
            <a:endParaRPr lang="zh-CN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39115" y="483870"/>
            <a:ext cx="6816725" cy="605790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R="0" algn="l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sz="1400" kern="1200" cap="none" spc="0" normalizeH="0" baseline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①</a:t>
            </a:r>
            <a:r>
              <a:rPr kumimoji="0" lang="en-US" altLang="zh-CN" sz="1400" kern="1200" cap="none" spc="0" normalizeH="0" baseline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r>
              <a:rPr kumimoji="0" lang="zh-CN" sz="1400" kern="1200" cap="none" spc="0" normalizeH="0" baseline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从左上角点击我要实习；</a:t>
            </a:r>
            <a:endParaRPr kumimoji="0" lang="en-US" altLang="zh-CN" sz="1400" kern="1200" cap="none" spc="0" normalizeH="0" baseline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buFont typeface="+mj-ea"/>
              <a:defRPr/>
            </a:pPr>
            <a:r>
              <a:rPr kumimoji="0" lang="zh-CN" sz="1400" kern="1200" cap="none" spc="0" normalizeH="0" baseline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②</a:t>
            </a:r>
            <a:r>
              <a:rPr kumimoji="0" lang="en-US" altLang="zh-CN" sz="1400" kern="1200" cap="none" spc="0" normalizeH="0" baseline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r>
              <a:rPr kumimoji="0" lang="zh-CN" sz="1400" kern="1200" cap="none" spc="0" normalizeH="0" baseline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查看实习任务，明确实习的相关要求，按要求完成</a:t>
            </a:r>
            <a:endParaRPr kumimoji="0" lang="zh-CN" sz="1400" kern="1200" cap="none" spc="0" normalizeH="0" baseline="0"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9080" y="1275715"/>
            <a:ext cx="8670925" cy="36131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3. 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提交周日志</a:t>
            </a:r>
            <a:endParaRPr lang="zh-CN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11505" y="483870"/>
            <a:ext cx="7501890" cy="959485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R="0" algn="l" defTabSz="914400" hangingPunct="0">
              <a:lnSpc>
                <a:spcPct val="11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400" kern="1200" cap="none" spc="0" normalizeH="0" baseline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①</a:t>
            </a:r>
            <a:r>
              <a:rPr kumimoji="0" lang="en-US" altLang="zh-CN" sz="1400" kern="1200" cap="none" spc="0" normalizeH="0" baseline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r>
              <a:rPr kumimoji="0" lang="zh-CN" altLang="en-US" sz="1400" kern="1200" cap="none" spc="0" normalizeH="0" baseline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我要实习</a:t>
            </a:r>
            <a:r>
              <a:rPr kumimoji="0" lang="en-US" altLang="zh-CN" sz="1400" kern="1200" cap="none" spc="0" normalizeH="0" baseline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→</a:t>
            </a:r>
            <a:r>
              <a:rPr kumimoji="0" lang="zh-CN" altLang="en-US" sz="1400" kern="1200" cap="none" spc="0" normalizeH="0" baseline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实习任务</a:t>
            </a:r>
            <a:r>
              <a:rPr kumimoji="0" lang="en-US" altLang="zh-CN" sz="1400" kern="1200" cap="none" spc="0" normalizeH="0" baseline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→</a:t>
            </a:r>
            <a:r>
              <a:rPr kumimoji="0" lang="zh-CN" altLang="en-US" sz="1400" kern="1200" cap="none" spc="0" normalizeH="0" baseline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根据任务内容选择写日志</a:t>
            </a:r>
            <a:r>
              <a:rPr kumimoji="0" lang="en-US" altLang="zh-CN" sz="1400" kern="1200" cap="none" spc="0" normalizeH="0" baseline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/</a:t>
            </a:r>
            <a:r>
              <a:rPr kumimoji="0" lang="zh-CN" altLang="en-US" sz="1400" kern="1200" cap="none" spc="0" normalizeH="0" baseline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周志</a:t>
            </a:r>
            <a:r>
              <a:rPr kumimoji="0" lang="en-US" altLang="zh-CN" sz="1400" kern="1200" cap="none" spc="0" normalizeH="0" baseline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/</a:t>
            </a:r>
            <a:r>
              <a:rPr kumimoji="0" lang="zh-CN" altLang="en-US" sz="1400" kern="1200" cap="none" spc="0" normalizeH="0" baseline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月志；</a:t>
            </a:r>
            <a:endParaRPr kumimoji="0" lang="zh-CN" altLang="en-US" sz="1400" kern="1200" cap="none" spc="0" normalizeH="0" baseline="0"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R="0" algn="l" defTabSz="914400" hangingPunct="0">
              <a:lnSpc>
                <a:spcPct val="11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400" kern="1200" cap="none" spc="0" normalizeH="0" baseline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②</a:t>
            </a:r>
            <a:r>
              <a:rPr kumimoji="0" lang="en-US" altLang="zh-CN" sz="1400" kern="1200" cap="none" spc="0" normalizeH="0" baseline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r>
              <a:rPr kumimoji="0" lang="zh-CN" sz="1400" kern="1200" cap="none" spc="0" normalizeH="0" baseline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或者在左侧过程考核中选择</a:t>
            </a: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日志</a:t>
            </a:r>
            <a:r>
              <a:rPr lang="en-US" altLang="zh-CN" sz="140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/</a:t>
            </a: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周志</a:t>
            </a:r>
            <a:r>
              <a:rPr lang="en-US" altLang="zh-CN" sz="140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/</a:t>
            </a: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月志；</a:t>
            </a:r>
            <a:endParaRPr kumimoji="0" lang="zh-CN" altLang="en-US" sz="1400" kern="1200" cap="none" spc="0" normalizeH="0" baseline="0"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R="0" algn="l" defTabSz="914400" hangingPunct="0">
              <a:lnSpc>
                <a:spcPct val="11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400" kern="1200" cap="none" spc="0" normalizeH="0" baseline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③</a:t>
            </a:r>
            <a:r>
              <a:rPr kumimoji="0" lang="en-US" altLang="zh-CN" sz="1400" kern="1200" cap="none" spc="0" normalizeH="0" baseline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r>
              <a:rPr kumimoji="0" lang="zh-CN" altLang="en-US" sz="1400" kern="1200" cap="none" spc="0" normalizeH="0" baseline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完成标题、关联周期、</a:t>
            </a:r>
            <a:r>
              <a:rPr kumimoji="0" lang="zh-CN" sz="1400" kern="1200" cap="none" spc="0" normalizeH="0" baseline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正文</a:t>
            </a:r>
            <a:r>
              <a:rPr kumimoji="0" lang="zh-CN" altLang="en-US" sz="1400" kern="1200" cap="none" spc="0" normalizeH="0" baseline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内容、阅读权限等，</a:t>
            </a:r>
            <a:r>
              <a:rPr lang="zh-CN" sz="140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提交（</a:t>
            </a:r>
            <a:r>
              <a:rPr lang="zh-CN" sz="140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长时间停留页面请及时存草稿</a:t>
            </a:r>
            <a:r>
              <a:rPr lang="zh-CN" sz="140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）</a:t>
            </a:r>
            <a:r>
              <a:rPr lang="zh-CN" sz="140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；也可先存草稿，进行二次编辑后提交</a:t>
            </a:r>
            <a:endParaRPr kumimoji="0" lang="zh-CN" altLang="en-US" sz="1400" kern="1200" cap="none" spc="0" normalizeH="0" baseline="0"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4" name="图片 3" descr="微信图片_20250221152628"/>
          <p:cNvPicPr>
            <a:picLocks noChangeAspect="1"/>
          </p:cNvPicPr>
          <p:nvPr/>
        </p:nvPicPr>
        <p:blipFill>
          <a:blip r:embed="rId1"/>
          <a:srcRect r="26783"/>
          <a:stretch>
            <a:fillRect/>
          </a:stretch>
        </p:blipFill>
        <p:spPr>
          <a:xfrm>
            <a:off x="323215" y="1509395"/>
            <a:ext cx="4915535" cy="3180715"/>
          </a:xfrm>
          <a:prstGeom prst="rect">
            <a:avLst/>
          </a:prstGeom>
        </p:spPr>
      </p:pic>
      <p:pic>
        <p:nvPicPr>
          <p:cNvPr id="9" name="图片 8" descr="微信图片_202502211530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6190" y="1502410"/>
            <a:ext cx="3815715" cy="3550285"/>
          </a:xfrm>
          <a:prstGeom prst="rect">
            <a:avLst/>
          </a:prstGeom>
        </p:spPr>
      </p:pic>
      <p:sp>
        <p:nvSpPr>
          <p:cNvPr id="16" name="椭圆 15"/>
          <p:cNvSpPr/>
          <p:nvPr/>
        </p:nvSpPr>
        <p:spPr>
          <a:xfrm>
            <a:off x="2051685" y="1851660"/>
            <a:ext cx="287655" cy="28829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1</a:t>
            </a:r>
            <a:endParaRPr lang="en-US" altLang="zh-CN"/>
          </a:p>
        </p:txBody>
      </p:sp>
      <p:sp>
        <p:nvSpPr>
          <p:cNvPr id="17" name="椭圆 16"/>
          <p:cNvSpPr/>
          <p:nvPr/>
        </p:nvSpPr>
        <p:spPr>
          <a:xfrm>
            <a:off x="2915920" y="3867785"/>
            <a:ext cx="287655" cy="28829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2</a:t>
            </a:r>
            <a:endParaRPr lang="en-US" altLang="zh-CN"/>
          </a:p>
        </p:txBody>
      </p:sp>
      <p:sp>
        <p:nvSpPr>
          <p:cNvPr id="18" name="椭圆 17"/>
          <p:cNvSpPr/>
          <p:nvPr/>
        </p:nvSpPr>
        <p:spPr>
          <a:xfrm>
            <a:off x="7524115" y="1779905"/>
            <a:ext cx="287655" cy="28829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3</a:t>
            </a:r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Text Box 1" descr="矩形 23552"/>
          <p:cNvSpPr>
            <a:spLocks noChangeArrowheads="1"/>
          </p:cNvSpPr>
          <p:nvPr/>
        </p:nvSpPr>
        <p:spPr bwMode="auto">
          <a:xfrm>
            <a:off x="308610" y="133826"/>
            <a:ext cx="2681288" cy="32194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rIns="45718" rtlCol="0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500" b="1" kern="0" dirty="0">
                <a:solidFill>
                  <a:schemeClr val="tx1"/>
                </a:solidFill>
                <a:sym typeface="+mn-ea"/>
              </a:rPr>
              <a:t>一、整体流程概述</a:t>
            </a:r>
            <a:endParaRPr lang="en-US" altLang="zh-CN" sz="1500" b="1" kern="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125" name="TextBox 39"/>
          <p:cNvSpPr/>
          <p:nvPr/>
        </p:nvSpPr>
        <p:spPr>
          <a:xfrm>
            <a:off x="2776220" y="706755"/>
            <a:ext cx="3484880" cy="113601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noAutofit/>
          </a:bodyPr>
          <a:lstStyle/>
          <a:p>
            <a:pPr lvl="0" algn="ctr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endParaRPr lang="zh-CN" altLang="en-US" sz="2000" kern="0" dirty="0">
              <a:solidFill>
                <a:schemeClr val="tx1"/>
              </a:solidFill>
              <a:sym typeface="+mn-ea"/>
            </a:endParaRPr>
          </a:p>
          <a:p>
            <a:pPr lvl="0" algn="ctr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endParaRPr lang="zh-CN" altLang="en-US" sz="2000" kern="0" dirty="0">
              <a:solidFill>
                <a:schemeClr val="tx1"/>
              </a:solidFill>
              <a:sym typeface="+mn-ea"/>
            </a:endParaRPr>
          </a:p>
          <a:p>
            <a:pPr lvl="0" algn="ctr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endParaRPr lang="zh-CN" altLang="en-US" sz="2000" kern="0" dirty="0">
              <a:solidFill>
                <a:schemeClr val="tx1"/>
              </a:solidFill>
              <a:sym typeface="+mn-ea"/>
            </a:endParaRPr>
          </a:p>
          <a:p>
            <a:pPr lvl="0" algn="ctr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altLang="en-US" sz="2000">
                <a:sym typeface="+mn-ea"/>
              </a:rPr>
              <a:t>实习</a:t>
            </a:r>
            <a:endParaRPr lang="zh-CN" altLang="en-US" sz="2000" kern="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7" name="Shape 22"/>
          <p:cNvSpPr>
            <a:spLocks noChangeArrowheads="1"/>
          </p:cNvSpPr>
          <p:nvPr/>
        </p:nvSpPr>
        <p:spPr bwMode="auto">
          <a:xfrm>
            <a:off x="-952" y="134303"/>
            <a:ext cx="189000" cy="270000"/>
          </a:xfrm>
          <a:prstGeom prst="rect">
            <a:avLst/>
          </a:prstGeom>
          <a:solidFill>
            <a:srgbClr val="C51A24"/>
          </a:solidFill>
          <a:ln w="12700">
            <a:noFill/>
            <a:miter lim="400000"/>
          </a:ln>
        </p:spPr>
        <p:txBody>
          <a:bodyPr lIns="45718" rIns="45718" anchor="ctr"/>
          <a:p>
            <a:pPr hangingPunct="0"/>
            <a:endParaRPr lang="en-US" altLang="zh-CN" sz="20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3" name="矩形 2"/>
          <p:cNvSpPr/>
          <p:nvPr>
            <p:custDataLst>
              <p:tags r:id="rId1"/>
            </p:custDataLst>
          </p:nvPr>
        </p:nvSpPr>
        <p:spPr>
          <a:xfrm>
            <a:off x="905510" y="1595120"/>
            <a:ext cx="2157095" cy="128333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lang="en-US" altLang="zh-CN" sz="2000">
              <a:solidFill>
                <a:schemeClr val="tx1"/>
              </a:solidFill>
              <a:latin typeface="+mn-ea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2000">
                <a:solidFill>
                  <a:schemeClr val="tx1"/>
                </a:solidFill>
                <a:latin typeface="+mn-ea"/>
                <a:sym typeface="+mn-ea"/>
              </a:rPr>
              <a:t>1.</a:t>
            </a:r>
            <a:r>
              <a:rPr lang="zh-CN" altLang="en-US" sz="2000">
                <a:solidFill>
                  <a:schemeClr val="tx1"/>
                </a:solidFill>
                <a:latin typeface="+mn-ea"/>
                <a:sym typeface="+mn-ea"/>
              </a:rPr>
              <a:t>认证学籍</a:t>
            </a:r>
            <a:endParaRPr lang="zh-CN" altLang="en-US" sz="2000">
              <a:solidFill>
                <a:schemeClr val="tx1"/>
              </a:solidFill>
              <a:latin typeface="+mn-ea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2000">
                <a:solidFill>
                  <a:schemeClr val="tx1"/>
                </a:solidFill>
                <a:latin typeface="+mn-ea"/>
                <a:sym typeface="+mn-ea"/>
              </a:rPr>
              <a:t>2.</a:t>
            </a:r>
            <a:r>
              <a:rPr lang="zh-CN" altLang="en-US" sz="2000">
                <a:solidFill>
                  <a:schemeClr val="tx1"/>
                </a:solidFill>
                <a:latin typeface="+mn-ea"/>
                <a:sym typeface="+mn-ea"/>
              </a:rPr>
              <a:t>查看实习任务</a:t>
            </a:r>
            <a:endParaRPr lang="zh-CN" altLang="en-US" sz="2000">
              <a:solidFill>
                <a:schemeClr val="tx1"/>
              </a:solidFill>
              <a:latin typeface="+mn-ea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2000">
                <a:solidFill>
                  <a:schemeClr val="tx1"/>
                </a:solidFill>
                <a:latin typeface="+mn-ea"/>
                <a:sym typeface="+mn-ea"/>
              </a:rPr>
              <a:t>3.</a:t>
            </a:r>
            <a:r>
              <a:rPr lang="zh-CN" altLang="en-US" sz="2000">
                <a:solidFill>
                  <a:schemeClr val="tx1"/>
                </a:solidFill>
                <a:latin typeface="+mn-ea"/>
                <a:sym typeface="+mn-ea"/>
              </a:rPr>
              <a:t>实习报名</a:t>
            </a:r>
            <a:endParaRPr lang="zh-CN" altLang="en-US" sz="2000">
              <a:solidFill>
                <a:schemeClr val="tx1"/>
              </a:solidFill>
              <a:latin typeface="+mn-ea"/>
            </a:endParaRPr>
          </a:p>
          <a:p>
            <a:pPr algn="l"/>
            <a:endParaRPr lang="zh-CN" altLang="en-US" sz="200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" name="流程图: 过程 3"/>
          <p:cNvSpPr/>
          <p:nvPr>
            <p:custDataLst>
              <p:tags r:id="rId2"/>
            </p:custDataLst>
          </p:nvPr>
        </p:nvSpPr>
        <p:spPr>
          <a:xfrm>
            <a:off x="3488055" y="1585595"/>
            <a:ext cx="2021840" cy="1292860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marL="0" marR="0" lvl="0" algn="l" defTabSz="914400" rtl="0" eaLnBrk="1" fontAlgn="base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2000">
                <a:solidFill>
                  <a:schemeClr val="tx1"/>
                </a:solidFill>
                <a:latin typeface="+mn-ea"/>
                <a:sym typeface="Calibri" panose="020F0502020204030204" pitchFamily="34" charset="0"/>
              </a:rPr>
              <a:t>1.</a:t>
            </a:r>
            <a:r>
              <a:rPr lang="zh-CN" altLang="en-US" sz="2000">
                <a:solidFill>
                  <a:schemeClr val="tx1"/>
                </a:solidFill>
                <a:latin typeface="+mn-ea"/>
                <a:sym typeface="Calibri" panose="020F0502020204030204" pitchFamily="34" charset="0"/>
              </a:rPr>
              <a:t>实习签到；</a:t>
            </a:r>
            <a:endParaRPr kumimoji="0" lang="zh-CN" altLang="en-US" sz="2000" u="none" strike="noStrike" kern="1200" cap="none" spc="0" normalizeH="0" baseline="0" noProof="1">
              <a:solidFill>
                <a:schemeClr val="tx1"/>
              </a:solidFill>
              <a:latin typeface="+mn-ea"/>
              <a:sym typeface="Calibri" panose="020F0502020204030204" pitchFamily="34" charset="0"/>
            </a:endParaRPr>
          </a:p>
          <a:p>
            <a:pPr marL="0" marR="0" lvl="0" algn="l" defTabSz="914400" rtl="0" eaLnBrk="1" fontAlgn="base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2000">
                <a:solidFill>
                  <a:schemeClr val="tx1"/>
                </a:solidFill>
                <a:latin typeface="+mn-ea"/>
                <a:sym typeface="Calibri" panose="020F0502020204030204" pitchFamily="34" charset="0"/>
              </a:rPr>
              <a:t>2.</a:t>
            </a:r>
            <a:r>
              <a:rPr lang="zh-CN" altLang="en-US" sz="2000">
                <a:solidFill>
                  <a:schemeClr val="tx1"/>
                </a:solidFill>
                <a:latin typeface="+mn-ea"/>
                <a:sym typeface="Calibri" panose="020F0502020204030204" pitchFamily="34" charset="0"/>
              </a:rPr>
              <a:t>提交过程材料</a:t>
            </a:r>
            <a:r>
              <a:rPr lang="en-US" altLang="zh-CN" sz="2000">
                <a:solidFill>
                  <a:schemeClr val="tx1"/>
                </a:solidFill>
                <a:latin typeface="+mn-ea"/>
                <a:sym typeface="Calibri" panose="020F0502020204030204" pitchFamily="34" charset="0"/>
              </a:rPr>
              <a:t>; </a:t>
            </a:r>
            <a:endParaRPr lang="en-US" altLang="zh-CN" sz="2000">
              <a:solidFill>
                <a:schemeClr val="tx1"/>
              </a:solidFill>
              <a:latin typeface="+mn-ea"/>
              <a:sym typeface="Calibri" panose="020F0502020204030204" pitchFamily="34" charset="0"/>
            </a:endParaRPr>
          </a:p>
        </p:txBody>
      </p:sp>
      <p:sp>
        <p:nvSpPr>
          <p:cNvPr id="6" name="矩形 5"/>
          <p:cNvSpPr/>
          <p:nvPr>
            <p:custDataLst>
              <p:tags r:id="rId3"/>
            </p:custDataLst>
          </p:nvPr>
        </p:nvSpPr>
        <p:spPr>
          <a:xfrm>
            <a:off x="5939155" y="1585595"/>
            <a:ext cx="2175510" cy="12928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000">
                <a:solidFill>
                  <a:schemeClr val="tx1"/>
                </a:solidFill>
                <a:latin typeface="+mn-ea"/>
                <a:sym typeface="Calibri" panose="020F0502020204030204" pitchFamily="34" charset="0"/>
              </a:rPr>
              <a:t>提交实习报告、提交成绩鉴定等</a:t>
            </a:r>
            <a:endParaRPr lang="zh-CN" altLang="en-US" sz="2000">
              <a:solidFill>
                <a:schemeClr val="tx1"/>
              </a:solidFill>
              <a:latin typeface="+mn-ea"/>
              <a:sym typeface="Calibri" panose="020F0502020204030204" pitchFamily="34" charset="0"/>
            </a:endParaRPr>
          </a:p>
        </p:txBody>
      </p:sp>
      <p:sp>
        <p:nvSpPr>
          <p:cNvPr id="8" name="右箭头 7"/>
          <p:cNvSpPr/>
          <p:nvPr>
            <p:custDataLst>
              <p:tags r:id="rId4"/>
            </p:custDataLst>
          </p:nvPr>
        </p:nvSpPr>
        <p:spPr>
          <a:xfrm>
            <a:off x="3167380" y="2139315"/>
            <a:ext cx="215900" cy="75565"/>
          </a:xfrm>
          <a:prstGeom prst="rightArrow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000"/>
          </a:p>
        </p:txBody>
      </p:sp>
      <p:sp>
        <p:nvSpPr>
          <p:cNvPr id="9" name="右箭头 8"/>
          <p:cNvSpPr/>
          <p:nvPr>
            <p:custDataLst>
              <p:tags r:id="rId5"/>
            </p:custDataLst>
          </p:nvPr>
        </p:nvSpPr>
        <p:spPr>
          <a:xfrm>
            <a:off x="5614670" y="2139315"/>
            <a:ext cx="215900" cy="75565"/>
          </a:xfrm>
          <a:prstGeom prst="rightArrow">
            <a:avLst>
              <a:gd name="adj1" fmla="val 49579"/>
              <a:gd name="adj2" fmla="val 50000"/>
            </a:avLst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000"/>
          </a:p>
        </p:txBody>
      </p:sp>
      <p:sp>
        <p:nvSpPr>
          <p:cNvPr id="12" name="同侧圆角矩形 11"/>
          <p:cNvSpPr/>
          <p:nvPr>
            <p:custDataLst>
              <p:tags r:id="rId6"/>
            </p:custDataLst>
          </p:nvPr>
        </p:nvSpPr>
        <p:spPr>
          <a:xfrm>
            <a:off x="3923665" y="1203325"/>
            <a:ext cx="1162685" cy="365760"/>
          </a:xfrm>
          <a:prstGeom prst="round2SameRect">
            <a:avLst/>
          </a:prstGeom>
          <a:solidFill>
            <a:schemeClr val="accent1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000"/>
              <a:t>实习中</a:t>
            </a:r>
            <a:endParaRPr lang="zh-CN" altLang="en-US" sz="2000"/>
          </a:p>
        </p:txBody>
      </p:sp>
      <p:sp>
        <p:nvSpPr>
          <p:cNvPr id="13" name="同侧圆角矩形 12"/>
          <p:cNvSpPr/>
          <p:nvPr>
            <p:custDataLst>
              <p:tags r:id="rId7"/>
            </p:custDataLst>
          </p:nvPr>
        </p:nvSpPr>
        <p:spPr>
          <a:xfrm>
            <a:off x="6425565" y="1195070"/>
            <a:ext cx="1157605" cy="374015"/>
          </a:xfrm>
          <a:prstGeom prst="round2Same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000"/>
              <a:t>实习后</a:t>
            </a:r>
            <a:endParaRPr lang="zh-CN" altLang="en-US" sz="2000"/>
          </a:p>
        </p:txBody>
      </p:sp>
      <p:sp>
        <p:nvSpPr>
          <p:cNvPr id="2" name="同侧圆角矩形 1"/>
          <p:cNvSpPr/>
          <p:nvPr>
            <p:custDataLst>
              <p:tags r:id="rId8"/>
            </p:custDataLst>
          </p:nvPr>
        </p:nvSpPr>
        <p:spPr>
          <a:xfrm>
            <a:off x="1475105" y="1219835"/>
            <a:ext cx="1107440" cy="365760"/>
          </a:xfrm>
          <a:prstGeom prst="round2SameRect">
            <a:avLst/>
          </a:prstGeom>
          <a:solidFill>
            <a:schemeClr val="accent1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000"/>
              <a:t>实习前</a:t>
            </a:r>
            <a:endParaRPr lang="zh-CN" altLang="en-US" sz="2000"/>
          </a:p>
        </p:txBody>
      </p:sp>
    </p:spTree>
  </p:cSld>
  <p:clrMapOvr>
    <a:masterClrMapping/>
  </p:clrMapOvr>
  <p:transition spd="slow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4.1 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提交实习报告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90880" y="466090"/>
            <a:ext cx="7748270" cy="929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sz="1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我要实习</a:t>
            </a:r>
            <a:r>
              <a:rPr lang="en-US" altLang="zh-CN" sz="1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→</a:t>
            </a:r>
            <a:r>
              <a:rPr lang="zh-CN" sz="1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实习任务</a:t>
            </a:r>
            <a:r>
              <a:rPr lang="zh-CN" sz="1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；</a:t>
            </a:r>
            <a:endParaRPr kumimoji="0" lang="en-US" altLang="zh-CN" sz="1400" kern="1200" cap="none" spc="0" normalizeH="0" baseline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先完成实习评价</a:t>
            </a:r>
            <a:r>
              <a:rPr lang="en-US" altLang="zh-CN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→</a:t>
            </a:r>
            <a:r>
              <a:rPr lang="zh-CN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下载报告模板，按要求完成，提交实习报告；</a:t>
            </a:r>
            <a:endParaRPr lang="zh-CN" sz="1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或者在左侧过程考核中选择实习评价和实习报告</a:t>
            </a:r>
            <a:endParaRPr lang="zh-CN" altLang="en-US" sz="1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pic>
        <p:nvPicPr>
          <p:cNvPr id="8" name="图片 7" descr="微信图片_2025022115292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070" y="1564005"/>
            <a:ext cx="5400040" cy="3166745"/>
          </a:xfrm>
          <a:prstGeom prst="rect">
            <a:avLst/>
          </a:prstGeom>
        </p:spPr>
      </p:pic>
      <p:pic>
        <p:nvPicPr>
          <p:cNvPr id="9" name="图片 8" descr="微信图片_202502211529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3890" y="1588135"/>
            <a:ext cx="3231515" cy="3076575"/>
          </a:xfrm>
          <a:prstGeom prst="rect">
            <a:avLst/>
          </a:prstGeom>
        </p:spPr>
      </p:pic>
      <p:sp>
        <p:nvSpPr>
          <p:cNvPr id="16" name="椭圆 15"/>
          <p:cNvSpPr/>
          <p:nvPr/>
        </p:nvSpPr>
        <p:spPr>
          <a:xfrm>
            <a:off x="1691640" y="1588135"/>
            <a:ext cx="287655" cy="28829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1</a:t>
            </a:r>
            <a:endParaRPr lang="en-US" altLang="zh-CN"/>
          </a:p>
        </p:txBody>
      </p:sp>
      <p:sp>
        <p:nvSpPr>
          <p:cNvPr id="17" name="椭圆 16"/>
          <p:cNvSpPr/>
          <p:nvPr/>
        </p:nvSpPr>
        <p:spPr>
          <a:xfrm>
            <a:off x="899160" y="1924050"/>
            <a:ext cx="287655" cy="28829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2</a:t>
            </a:r>
            <a:endParaRPr lang="en-US" altLang="zh-CN"/>
          </a:p>
        </p:txBody>
      </p:sp>
      <p:sp>
        <p:nvSpPr>
          <p:cNvPr id="10" name="椭圆 9"/>
          <p:cNvSpPr/>
          <p:nvPr/>
        </p:nvSpPr>
        <p:spPr>
          <a:xfrm>
            <a:off x="3923665" y="3291840"/>
            <a:ext cx="287655" cy="28829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3</a:t>
            </a:r>
            <a:endParaRPr lang="en-US" altLang="zh-CN"/>
          </a:p>
        </p:txBody>
      </p:sp>
      <p:sp>
        <p:nvSpPr>
          <p:cNvPr id="11" name="椭圆 10"/>
          <p:cNvSpPr/>
          <p:nvPr/>
        </p:nvSpPr>
        <p:spPr>
          <a:xfrm>
            <a:off x="4932045" y="3242945"/>
            <a:ext cx="287655" cy="28829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4</a:t>
            </a:r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4.2 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导出实习手册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6760" y="414655"/>
            <a:ext cx="7785100" cy="8007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10000"/>
              </a:lnSpc>
            </a:pP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我要实习</a:t>
            </a:r>
            <a:r>
              <a:rPr lang="en-US" altLang="zh-CN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→</a:t>
            </a: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过程考核中选择实习报告；</a:t>
            </a:r>
            <a:endParaRPr lang="zh-CN" altLang="en-US" sz="1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选择已通过或无需批阅的实习报告；</a:t>
            </a:r>
            <a:endParaRPr lang="zh-CN" altLang="en-US" sz="1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下载实习手册，含周日志</a:t>
            </a:r>
            <a:endParaRPr lang="zh-CN" altLang="en-US" sz="1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8" name="图片 7" descr="微信图片_2025022115543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3260" y="1347470"/>
            <a:ext cx="7491730" cy="3619500"/>
          </a:xfrm>
          <a:prstGeom prst="rect">
            <a:avLst/>
          </a:prstGeom>
        </p:spPr>
      </p:pic>
      <p:sp>
        <p:nvSpPr>
          <p:cNvPr id="16" name="椭圆 15"/>
          <p:cNvSpPr/>
          <p:nvPr/>
        </p:nvSpPr>
        <p:spPr>
          <a:xfrm>
            <a:off x="1619885" y="4516120"/>
            <a:ext cx="287655" cy="28829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1</a:t>
            </a:r>
            <a:endParaRPr lang="en-US" altLang="zh-CN"/>
          </a:p>
        </p:txBody>
      </p:sp>
      <p:sp>
        <p:nvSpPr>
          <p:cNvPr id="17" name="椭圆 16"/>
          <p:cNvSpPr/>
          <p:nvPr/>
        </p:nvSpPr>
        <p:spPr>
          <a:xfrm>
            <a:off x="3996055" y="2211705"/>
            <a:ext cx="287655" cy="28829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2</a:t>
            </a:r>
            <a:endParaRPr lang="en-US" altLang="zh-CN"/>
          </a:p>
        </p:txBody>
      </p:sp>
      <p:sp>
        <p:nvSpPr>
          <p:cNvPr id="9" name="椭圆 8"/>
          <p:cNvSpPr/>
          <p:nvPr/>
        </p:nvSpPr>
        <p:spPr>
          <a:xfrm>
            <a:off x="8316595" y="2571750"/>
            <a:ext cx="287655" cy="28829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3</a:t>
            </a:r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5.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导出实习成绩鉴定表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6760" y="414655"/>
            <a:ext cx="7785100" cy="1037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10000"/>
              </a:lnSpc>
            </a:pP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我要实习</a:t>
            </a:r>
            <a:r>
              <a:rPr lang="en-US" altLang="zh-CN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→</a:t>
            </a: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过程考核中选择实习成绩鉴定；</a:t>
            </a:r>
            <a:endParaRPr lang="zh-CN" altLang="en-US" sz="1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选择本次实习的成绩鉴定；</a:t>
            </a:r>
            <a:endParaRPr lang="zh-CN" altLang="en-US" sz="1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点击下载盖章文件，打印填写盖章拍照，点击查看详情，把照片上传，指导老师给出成绩后导出实习成绩鉴定表；</a:t>
            </a:r>
            <a:endParaRPr lang="zh-CN" altLang="en-US" sz="1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115" y="1491615"/>
            <a:ext cx="7877810" cy="35153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22"/>
          <p:cNvSpPr>
            <a:spLocks noChangeArrowheads="1"/>
          </p:cNvSpPr>
          <p:nvPr/>
        </p:nvSpPr>
        <p:spPr bwMode="auto">
          <a:xfrm>
            <a:off x="-10954" y="1255395"/>
            <a:ext cx="9154478" cy="2175034"/>
          </a:xfrm>
          <a:prstGeom prst="rect">
            <a:avLst/>
          </a:prstGeom>
          <a:solidFill>
            <a:schemeClr val="bg2"/>
          </a:solidFill>
          <a:ln w="12700">
            <a:noFill/>
            <a:miter lim="400000"/>
          </a:ln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6148" name="Shape 22"/>
          <p:cNvSpPr>
            <a:spLocks noChangeArrowheads="1"/>
          </p:cNvSpPr>
          <p:nvPr/>
        </p:nvSpPr>
        <p:spPr bwMode="auto">
          <a:xfrm>
            <a:off x="728186" y="952976"/>
            <a:ext cx="7687628" cy="2679383"/>
          </a:xfrm>
          <a:prstGeom prst="rect">
            <a:avLst/>
          </a:prstGeom>
          <a:solidFill>
            <a:srgbClr val="C51A24"/>
          </a:solidFill>
          <a:ln w="12700">
            <a:noFill/>
            <a:miter lim="400000"/>
          </a:ln>
        </p:spPr>
        <p:txBody>
          <a:bodyPr lIns="45718" rIns="45718" anchor="ctr"/>
          <a:lstStyle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6151" name="未标题-2-01.png" descr="未标题-2-01.png"/>
          <p:cNvPicPr>
            <a:picLocks noChangeAspect="1"/>
          </p:cNvPicPr>
          <p:nvPr/>
        </p:nvPicPr>
        <p:blipFill>
          <a:blip r:embed="rId1"/>
          <a:srcRect l="11929" t="5841" r="17577" b="54250"/>
          <a:stretch>
            <a:fillRect/>
          </a:stretch>
        </p:blipFill>
        <p:spPr bwMode="auto">
          <a:xfrm>
            <a:off x="-14764" y="195580"/>
            <a:ext cx="9158764" cy="5152073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sp>
        <p:nvSpPr>
          <p:cNvPr id="2" name="Shape 26"/>
          <p:cNvSpPr/>
          <p:nvPr/>
        </p:nvSpPr>
        <p:spPr>
          <a:xfrm>
            <a:off x="3091339" y="1433036"/>
            <a:ext cx="2961323" cy="645160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>
            <a:spAutoFit/>
          </a:bodyPr>
          <a:p>
            <a:pPr lvl="0" algn="dist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3600" b="1" kern="0" dirty="0">
                <a:sym typeface="微软雅黑" panose="020B0503020204020204" pitchFamily="34" charset="-122"/>
              </a:rPr>
              <a:t>谢谢观看</a:t>
            </a:r>
            <a:endParaRPr lang="zh-CN" sz="3600" b="1" kern="0" dirty="0">
              <a:sym typeface="微软雅黑" panose="020B0503020204020204" pitchFamily="34" charset="-122"/>
            </a:endParaRPr>
          </a:p>
        </p:txBody>
      </p:sp>
      <p:sp>
        <p:nvSpPr>
          <p:cNvPr id="3" name="Shape 26"/>
          <p:cNvSpPr/>
          <p:nvPr/>
        </p:nvSpPr>
        <p:spPr>
          <a:xfrm>
            <a:off x="3203258" y="2355850"/>
            <a:ext cx="3814763" cy="299085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>
            <a:spAutoFit/>
          </a:bodyPr>
          <a:p>
            <a:pPr algn="l" fontAlgn="auto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altLang="en-US" sz="1350">
                <a:sym typeface="+mn-ea"/>
              </a:rPr>
              <a:t>客服电话：</a:t>
            </a:r>
            <a:r>
              <a:rPr lang="en-US" altLang="zh-CN" sz="1350">
                <a:sym typeface="+mn-ea"/>
              </a:rPr>
              <a:t>0579-82722068</a:t>
            </a:r>
            <a:endParaRPr lang="zh-CN" altLang="en-US" sz="1350" baseline="0">
              <a:solidFill>
                <a:srgbClr val="FFFFFF"/>
              </a:solidFill>
              <a:sym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3172778" y="2167890"/>
            <a:ext cx="286702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4010978" y="3966210"/>
            <a:ext cx="1122521" cy="359569"/>
            <a:chOff x="8365" y="9148"/>
            <a:chExt cx="2357" cy="755"/>
          </a:xfrm>
        </p:grpSpPr>
        <p:sp>
          <p:nvSpPr>
            <p:cNvPr id="6" name="Shape 22"/>
            <p:cNvSpPr>
              <a:spLocks noChangeArrowheads="1"/>
            </p:cNvSpPr>
            <p:nvPr/>
          </p:nvSpPr>
          <p:spPr bwMode="auto">
            <a:xfrm>
              <a:off x="8365" y="9454"/>
              <a:ext cx="2357" cy="4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  <a:miter lim="400000"/>
            </a:ln>
          </p:spPr>
          <p:txBody>
            <a:bodyPr lIns="45718" rIns="45718" anchor="ctr"/>
            <a:p>
              <a:pPr hangingPunct="0"/>
              <a:endParaRPr lang="en-US" altLang="zh-CN" sz="1800" b="0" baseline="0">
                <a:solidFill>
                  <a:srgbClr val="DF2024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7" name="Shape 26"/>
            <p:cNvSpPr/>
            <p:nvPr/>
          </p:nvSpPr>
          <p:spPr>
            <a:xfrm>
              <a:off x="8647" y="9518"/>
              <a:ext cx="1793" cy="385"/>
            </a:xfrm>
            <a:prstGeom prst="rect">
              <a:avLst/>
            </a:prstGeom>
            <a:ln w="12700">
              <a:miter lim="400000"/>
            </a:ln>
            <a:effectLst/>
          </p:spPr>
          <p:txBody>
            <a:bodyPr wrap="square" lIns="45718" rIns="45718">
              <a:spAutoFit/>
            </a:bodyPr>
            <a:p>
              <a:pPr algn="ctr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 sz="4200" b="0" baseline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微软雅黑" panose="020B0503020204020204" pitchFamily="34" charset="-122"/>
                </a:defRPr>
              </a:pPr>
              <a:r>
                <a:rPr lang="en-US" altLang="zh-CN" sz="600" kern="0" baseline="0" dirty="0">
                  <a:solidFill>
                    <a:srgbClr val="C00000"/>
                  </a:solidFill>
                  <a:effectLst/>
                  <a:sym typeface="微软雅黑" panose="020B0503020204020204" pitchFamily="34" charset="-122"/>
                </a:rPr>
                <a:t>www.xybsyw.com</a:t>
              </a:r>
              <a:endParaRPr lang="en-US" altLang="zh-CN" sz="600" kern="0" baseline="0" dirty="0">
                <a:solidFill>
                  <a:srgbClr val="C00000"/>
                </a:solidFill>
                <a:effectLst/>
                <a:sym typeface="微软雅黑" panose="020B0503020204020204" pitchFamily="34" charset="-122"/>
              </a:endParaRPr>
            </a:p>
          </p:txBody>
        </p:sp>
        <p:pic>
          <p:nvPicPr>
            <p:cNvPr id="32" name="图片 31" descr="红色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76" y="9148"/>
              <a:ext cx="1335" cy="430"/>
            </a:xfrm>
            <a:prstGeom prst="rect">
              <a:avLst/>
            </a:prstGeom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260" y="1995805"/>
            <a:ext cx="2229485" cy="244792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899160" y="915670"/>
            <a:ext cx="7377430" cy="795020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L="228600" marR="0" indent="-228600" algn="l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扫描“校友邦”公众号二维码；</a:t>
            </a:r>
            <a:r>
              <a:rPr lang="zh-CN" altLang="en-US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实习成长</a:t>
            </a:r>
            <a:r>
              <a:rPr lang="en-US" alt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→</a:t>
            </a:r>
            <a:r>
              <a:rPr lang="zh-CN" altLang="en-US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实习任务，可进入校友邦小程序；</a:t>
            </a:r>
            <a:endParaRPr lang="zh-CN" altLang="en-US" sz="140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228600" marR="0" indent="-228600" algn="l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或者微信关注小程序</a:t>
            </a:r>
            <a:r>
              <a:rPr lang="en-US" alt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“</a:t>
            </a:r>
            <a:r>
              <a:rPr lang="zh-CN" altLang="en-US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校友邦</a:t>
            </a:r>
            <a:r>
              <a:rPr lang="en-US" alt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”</a:t>
            </a:r>
            <a:r>
              <a:rPr lang="zh-CN" altLang="en-US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直接进入</a:t>
            </a:r>
            <a:endParaRPr kumimoji="0" lang="zh-CN" altLang="en-US" sz="1400" kern="1200" cap="none" spc="0" normalizeH="0" baseline="0" noProof="1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5" name="标题 1"/>
          <p:cNvSpPr>
            <a:spLocks noGrp="1"/>
          </p:cNvSpPr>
          <p:nvPr/>
        </p:nvSpPr>
        <p:spPr>
          <a:xfrm>
            <a:off x="251460" y="123190"/>
            <a:ext cx="5461000" cy="749935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>
            <a:lvl1pPr lvl="0" algn="l" defTabSz="685800" rtl="0" eaLnBrk="1" latinLnBrk="0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defRPr sz="1500" b="1" kern="1200">
                <a:solidFill>
                  <a:schemeClr val="tx1"/>
                </a:solidFill>
                <a:latin typeface="Microsoft YaHei Bold" panose="020B0502040204020203" charset="-122"/>
                <a:ea typeface="Microsoft YaHei Bold" panose="020B0502040204020203" charset="-122"/>
                <a:cs typeface="+mj-cs"/>
              </a:defRPr>
            </a:lvl1pPr>
          </a:lstStyle>
          <a:p>
            <a:r>
              <a:rPr lang="zh-CN" kern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二、平台操作指南</a:t>
            </a:r>
            <a:r>
              <a:rPr lang="en-US" altLang="zh-CN" kern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-</a:t>
            </a:r>
            <a:r>
              <a:rPr lang="zh-CN" kern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微信小程序</a:t>
            </a:r>
            <a:br>
              <a:rPr lang="zh-CN" kern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</a:br>
            <a:br>
              <a:rPr lang="zh-CN" kern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</a:br>
            <a:r>
              <a:rPr lang="en-US" altLang="zh-CN" kern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</a:t>
            </a:r>
            <a:r>
              <a:rPr lang="en-US" altLang="zh-CN" kern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1.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微信小程序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-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登录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771775" y="2139315"/>
            <a:ext cx="2146300" cy="2094230"/>
            <a:chOff x="7426" y="3369"/>
            <a:chExt cx="3380" cy="3298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426" y="3369"/>
              <a:ext cx="3380" cy="3299"/>
            </a:xfrm>
            <a:prstGeom prst="rect">
              <a:avLst/>
            </a:prstGeom>
          </p:spPr>
        </p:pic>
        <p:sp>
          <p:nvSpPr>
            <p:cNvPr id="2" name="矩形 1"/>
            <p:cNvSpPr/>
            <p:nvPr/>
          </p:nvSpPr>
          <p:spPr>
            <a:xfrm>
              <a:off x="8769" y="3483"/>
              <a:ext cx="1021" cy="454"/>
            </a:xfrm>
            <a:prstGeom prst="rect">
              <a:avLst/>
            </a:prstGeom>
            <a:noFill/>
            <a:ln w="60325" cmpd="sng">
              <a:solidFill>
                <a:srgbClr val="FF0000">
                  <a:alpha val="78000"/>
                </a:srgbClr>
              </a:solidFill>
              <a:prstDash val="solid"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rcRect t="8111"/>
          <a:stretch>
            <a:fillRect/>
          </a:stretch>
        </p:blipFill>
        <p:spPr>
          <a:xfrm>
            <a:off x="5868035" y="2040255"/>
            <a:ext cx="2418715" cy="2193290"/>
          </a:xfrm>
          <a:prstGeom prst="rect">
            <a:avLst/>
          </a:prstGeom>
        </p:spPr>
      </p:pic>
      <p:sp>
        <p:nvSpPr>
          <p:cNvPr id="9" name="椭圆 8"/>
          <p:cNvSpPr/>
          <p:nvPr/>
        </p:nvSpPr>
        <p:spPr>
          <a:xfrm>
            <a:off x="4427855" y="3867785"/>
            <a:ext cx="287655" cy="28829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1</a:t>
            </a:r>
            <a:endParaRPr lang="en-US" altLang="zh-CN"/>
          </a:p>
        </p:txBody>
      </p:sp>
      <p:sp>
        <p:nvSpPr>
          <p:cNvPr id="10" name="椭圆 9"/>
          <p:cNvSpPr/>
          <p:nvPr/>
        </p:nvSpPr>
        <p:spPr>
          <a:xfrm>
            <a:off x="4355465" y="2211705"/>
            <a:ext cx="287655" cy="28829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2</a:t>
            </a:r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39115" y="72390"/>
            <a:ext cx="5461159" cy="393859"/>
          </a:xfrm>
        </p:spPr>
        <p:txBody>
          <a:bodyPr/>
          <a:p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 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注册认证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27405" y="466090"/>
            <a:ext cx="6374765" cy="103759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L="228600" marR="0" indent="-228600" algn="l" defTabSz="914400">
              <a:lnSpc>
                <a:spcPct val="11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400" kern="1200" cap="none" spc="0" normalizeH="0" baseline="0" noProof="1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点击立即登录；</a:t>
            </a:r>
            <a:endParaRPr kumimoji="0" lang="zh-CN" altLang="en-US" sz="1400" kern="1200" cap="none" spc="0" normalizeH="0" baseline="0" noProof="1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algn="l" defTabSz="914400">
              <a:lnSpc>
                <a:spcPct val="11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400" noProof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选择微信快速登录，用手机号注册；</a:t>
            </a:r>
            <a:endParaRPr lang="zh-CN" altLang="en-US" sz="1400" noProof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pitchFamily="34" charset="-122"/>
            </a:endParaRPr>
          </a:p>
          <a:p>
            <a:pPr marL="228600" marR="0" indent="-228600" algn="l" defTabSz="914400">
              <a:lnSpc>
                <a:spcPct val="11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400" kern="1200" cap="none" spc="0" normalizeH="0" baseline="0" noProof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选择学籍认证，按要求准确填写</a:t>
            </a:r>
            <a:r>
              <a:rPr lang="zh-CN" sz="140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学籍信息，提交认证；如认证不通过，核对学籍信息修改后再提交</a:t>
            </a:r>
            <a:endParaRPr kumimoji="0" lang="zh-CN" sz="1400" kern="1200" cap="none" spc="0" normalizeH="0" baseline="0" noProof="1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043305" y="1612900"/>
            <a:ext cx="1869440" cy="3371850"/>
            <a:chOff x="1643" y="2540"/>
            <a:chExt cx="2944" cy="531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643" y="2540"/>
              <a:ext cx="2945" cy="5310"/>
            </a:xfrm>
            <a:prstGeom prst="rect">
              <a:avLst/>
            </a:prstGeom>
          </p:spPr>
        </p:pic>
        <p:sp>
          <p:nvSpPr>
            <p:cNvPr id="3" name="椭圆 2"/>
            <p:cNvSpPr/>
            <p:nvPr/>
          </p:nvSpPr>
          <p:spPr>
            <a:xfrm>
              <a:off x="3117" y="3029"/>
              <a:ext cx="453" cy="45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/>
                <a:t>1</a:t>
              </a:r>
              <a:endParaRPr lang="en-US" altLang="zh-CN"/>
            </a:p>
          </p:txBody>
        </p:sp>
        <p:sp>
          <p:nvSpPr>
            <p:cNvPr id="5" name="椭圆 4"/>
            <p:cNvSpPr/>
            <p:nvPr/>
          </p:nvSpPr>
          <p:spPr>
            <a:xfrm>
              <a:off x="4135" y="7111"/>
              <a:ext cx="453" cy="45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/>
                <a:t>2</a:t>
              </a:r>
              <a:endParaRPr lang="en-US" altLang="zh-CN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418205" y="1612900"/>
            <a:ext cx="2392680" cy="3288030"/>
            <a:chOff x="5383" y="2540"/>
            <a:chExt cx="3768" cy="5178"/>
          </a:xfrm>
        </p:grpSpPr>
        <p:pic>
          <p:nvPicPr>
            <p:cNvPr id="12" name="图片 11" descr="微信图片_2025022114383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83" y="2540"/>
              <a:ext cx="3768" cy="5179"/>
            </a:xfrm>
            <a:prstGeom prst="rect">
              <a:avLst/>
            </a:prstGeom>
          </p:spPr>
        </p:pic>
        <p:sp>
          <p:nvSpPr>
            <p:cNvPr id="6" name="椭圆 5"/>
            <p:cNvSpPr/>
            <p:nvPr/>
          </p:nvSpPr>
          <p:spPr>
            <a:xfrm>
              <a:off x="8190" y="3936"/>
              <a:ext cx="453" cy="45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/>
                <a:t>3</a:t>
              </a:r>
              <a:endParaRPr lang="en-US" altLang="zh-CN"/>
            </a:p>
          </p:txBody>
        </p:sp>
      </p:grpSp>
      <p:pic>
        <p:nvPicPr>
          <p:cNvPr id="10" name="图片 9" descr="微信图片_2025022114354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5710" y="1635760"/>
            <a:ext cx="1788795" cy="32797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1460" y="66040"/>
            <a:ext cx="5461159" cy="393859"/>
          </a:xfrm>
        </p:spPr>
        <p:txBody>
          <a:bodyPr/>
          <a:p>
            <a:r>
              <a:rPr 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3.1 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实习报名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83260" y="450850"/>
            <a:ext cx="7490460" cy="1003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28600" indent="-228600">
              <a:lnSpc>
                <a:spcPct val="110000"/>
              </a:lnSpc>
              <a:buFont typeface="+mj-ea"/>
              <a:buAutoNum type="circleNumDbPlain"/>
            </a:pP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点击实习成长</a:t>
            </a:r>
            <a:r>
              <a:rPr lang="en-US" altLang="zh-CN" sz="1400" smtClean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→</a:t>
            </a: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实习计划报名</a:t>
            </a:r>
            <a:r>
              <a:rPr lang="en-US" altLang="zh-CN" sz="1400" smtClean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+mn-ea"/>
              </a:rPr>
              <a:t>→</a:t>
            </a: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+mn-ea"/>
              </a:rPr>
              <a:t>查看详情</a:t>
            </a: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；</a:t>
            </a:r>
            <a:endParaRPr lang="zh-CN" sz="1400" smtClean="0"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pitchFamily="34" charset="-122"/>
            </a:endParaRPr>
          </a:p>
          <a:p>
            <a:pPr marL="228600" indent="-228600">
              <a:lnSpc>
                <a:spcPct val="110000"/>
              </a:lnSpc>
              <a:buFont typeface="+mj-ea"/>
              <a:buAutoNum type="circleNumDbPlain"/>
            </a:pP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查看实习要求和指导老师等相关内容，点击立即报名；</a:t>
            </a:r>
            <a:endParaRPr lang="zh-CN" sz="1400" smtClean="0"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pitchFamily="34" charset="-122"/>
            </a:endParaRPr>
          </a:p>
          <a:p>
            <a:pPr marL="228600" indent="-228600">
              <a:lnSpc>
                <a:spcPct val="110000"/>
              </a:lnSpc>
              <a:buFont typeface="+mj-ea"/>
              <a:buAutoNum type="circleNumDbPlain"/>
            </a:pP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填写实习单位岗位信息</a:t>
            </a:r>
            <a:r>
              <a:rPr lang="zh-CN" sz="1200" smtClean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（如要求中设置了需要提交安全责任书，则需要先上传安全责任书或在线签字，如未设置，可直接录入单位信息。另外：</a:t>
            </a:r>
            <a:r>
              <a:rPr lang="zh-CN" sz="120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+mn-ea"/>
              </a:rPr>
              <a:t>页面全部手动输入，不要复制粘贴</a:t>
            </a:r>
            <a:r>
              <a:rPr lang="zh-CN" sz="1200" smtClean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）</a:t>
            </a:r>
            <a:endParaRPr lang="zh-CN" sz="1200" smtClean="0"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pitchFamily="34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99795" y="1428750"/>
            <a:ext cx="7665085" cy="36163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7760335" cy="393700"/>
          </a:xfrm>
        </p:spPr>
        <p:txBody>
          <a:bodyPr/>
          <a:p>
            <a:r>
              <a:rPr lang="en-US" altLang="zh-CN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3.2 </a:t>
            </a:r>
            <a:r>
              <a:rPr lang="zh-CN" altLang="en-US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实习报名</a:t>
            </a:r>
            <a:r>
              <a:rPr lang="en-US" altLang="zh-CN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-</a:t>
            </a:r>
            <a:r>
              <a:rPr lang="zh-CN" altLang="en-US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修改实习岗位</a:t>
            </a:r>
            <a:endParaRPr lang="zh-CN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83260" y="687705"/>
            <a:ext cx="7490460" cy="106870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228600" indent="-228600">
              <a:lnSpc>
                <a:spcPct val="110000"/>
              </a:lnSpc>
              <a:buFont typeface="+mj-ea"/>
              <a:buAutoNum type="circleNumDbPlain"/>
            </a:pP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点击实习成长</a:t>
            </a:r>
            <a:r>
              <a:rPr lang="en-US" alt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→</a:t>
            </a: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我的实习；</a:t>
            </a:r>
            <a:endParaRPr lang="zh-CN" sz="140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228600" indent="-228600">
              <a:lnSpc>
                <a:spcPct val="110000"/>
              </a:lnSpc>
              <a:buFont typeface="+mj-ea"/>
              <a:buAutoNum type="circleNumDbPlain"/>
            </a:pPr>
            <a:r>
              <a:rPr lang="zh-CN" sz="140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点击项目后面的</a:t>
            </a:r>
            <a:r>
              <a:rPr lang="en-US" altLang="zh-CN" sz="140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en-US" sz="140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个点</a:t>
            </a: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；</a:t>
            </a:r>
            <a:endParaRPr lang="zh-CN" sz="140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228600" indent="-228600">
              <a:lnSpc>
                <a:spcPct val="110000"/>
              </a:lnSpc>
              <a:buFont typeface="+mj-ea"/>
              <a:buAutoNum type="circleNumDbPlain"/>
            </a:pPr>
            <a:r>
              <a:rPr lang="zh-CN" sz="140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不换单位岗位只修改其他信息</a:t>
            </a:r>
            <a:r>
              <a:rPr lang="zh-CN" altLang="en-US" sz="140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：</a:t>
            </a:r>
            <a:r>
              <a:rPr lang="zh-CN" altLang="en-US" sz="140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选择</a:t>
            </a:r>
            <a:r>
              <a:rPr lang="zh-CN" sz="140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完善</a:t>
            </a:r>
            <a:r>
              <a:rPr lang="en-US" altLang="zh-CN" sz="140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/</a:t>
            </a:r>
            <a:r>
              <a:rPr lang="zh-CN" altLang="en-US" sz="140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修改信息；</a:t>
            </a:r>
            <a:endParaRPr lang="zh-CN" altLang="en-US" sz="140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10000"/>
              </a:lnSpc>
              <a:buFont typeface="+mj-ea"/>
            </a:pPr>
            <a:r>
              <a:rPr lang="en-US" altLang="zh-CN" sz="140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</a:t>
            </a:r>
            <a:r>
              <a:rPr lang="zh-CN" sz="140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更换单位岗位：</a:t>
            </a:r>
            <a:r>
              <a:rPr lang="zh-CN" sz="140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选择</a:t>
            </a:r>
            <a:r>
              <a:rPr lang="zh-CN" sz="140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换岗申请；</a:t>
            </a:r>
            <a:endParaRPr lang="zh-CN" sz="140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>
              <a:lnSpc>
                <a:spcPct val="110000"/>
              </a:lnSpc>
              <a:buFont typeface="+mj-ea"/>
            </a:pPr>
            <a:r>
              <a:rPr lang="zh-CN" sz="140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r>
              <a:rPr lang="en-US" altLang="zh-CN" sz="140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endParaRPr lang="zh-CN" altLang="en-US" sz="140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01445" y="1686560"/>
            <a:ext cx="6403975" cy="323786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67360" y="411480"/>
            <a:ext cx="7745095" cy="3067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sz="1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如实习过程中需要修改实习单位信息或者更换实习单位，可按照下述路径操作</a:t>
            </a:r>
            <a:endParaRPr lang="zh-CN" sz="14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23215" y="51435"/>
            <a:ext cx="5461159" cy="393859"/>
          </a:xfrm>
        </p:spPr>
        <p:txBody>
          <a:bodyPr/>
          <a:p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4.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查看实习任务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11505" y="411480"/>
            <a:ext cx="8388985" cy="877570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L="228600" marR="0" indent="-228600" algn="l" defTabSz="914400">
              <a:lnSpc>
                <a:spcPct val="11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点击实习成长</a:t>
            </a:r>
            <a:r>
              <a:rPr lang="en-US" alt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→</a:t>
            </a: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我的实习</a:t>
            </a:r>
            <a:r>
              <a:rPr lang="en-US" alt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→</a:t>
            </a:r>
            <a:r>
              <a:rPr lang="zh-CN" altLang="en-US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我的实习任务</a:t>
            </a: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；</a:t>
            </a:r>
            <a:endParaRPr lang="zh-CN" sz="140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228600" marR="0" indent="-228600" algn="l" defTabSz="914400">
              <a:lnSpc>
                <a:spcPct val="11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sz="1400" kern="1200" cap="none" spc="0" normalizeH="0" baseline="0" noProof="1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了解实习中需要完成的任务要求，根据要求完成实习；</a:t>
            </a:r>
            <a:endParaRPr kumimoji="0" lang="zh-CN" sz="1400" kern="1200" cap="none" spc="0" normalizeH="0" baseline="0" noProof="1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228600" marR="0" indent="-228600" algn="l" defTabSz="914400">
              <a:lnSpc>
                <a:spcPct val="11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点击指导老师，即可查看指导老师联系方式，如果有需要可联系指导老师沟通</a:t>
            </a:r>
            <a:r>
              <a:rPr kumimoji="0" lang="en-US" altLang="zh-CN" sz="1400" kern="1200" cap="none" spc="0" normalizeH="0" baseline="0" noProof="1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 </a:t>
            </a:r>
            <a:endParaRPr kumimoji="0" lang="en-US" altLang="zh-CN" sz="1400" kern="1200" cap="none" spc="0" normalizeH="0" baseline="0" noProof="1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R="0" algn="l" defTabSz="914400">
              <a:lnSpc>
                <a:spcPct val="100000"/>
              </a:lnSpc>
              <a:buClrTx/>
              <a:buSzTx/>
              <a:buFont typeface="+mj-ea"/>
              <a:defRPr/>
            </a:pPr>
            <a:r>
              <a:rPr lang="zh-CN" altLang="en-US" sz="1400" noProof="1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kumimoji="0" lang="zh-CN" altLang="en-US" sz="1400" kern="1200" cap="none" spc="0" normalizeH="0" baseline="0" noProof="1" smtClean="0">
              <a:solidFill>
                <a:srgbClr val="DF0024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59205" y="1348105"/>
            <a:ext cx="3677920" cy="358902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90" y="1348105"/>
            <a:ext cx="2222500" cy="36747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23215" y="51435"/>
            <a:ext cx="5461159" cy="393859"/>
          </a:xfrm>
        </p:spPr>
        <p:txBody>
          <a:bodyPr/>
          <a:p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5.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提交监护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人知情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同意书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11505" y="411480"/>
            <a:ext cx="8388985" cy="724535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L="228600" marR="0" indent="-228600" algn="l" defTabSz="914400">
              <a:lnSpc>
                <a:spcPct val="11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点击实习成长</a:t>
            </a:r>
            <a:r>
              <a:rPr lang="en-US" alt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→</a:t>
            </a: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我的实习</a:t>
            </a:r>
            <a:r>
              <a:rPr lang="en-US" alt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→</a:t>
            </a:r>
            <a:r>
              <a:rPr lang="zh-CN" altLang="en-US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我的实习任务</a:t>
            </a: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；</a:t>
            </a:r>
            <a:endParaRPr lang="zh-CN" sz="140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228600" marR="0" indent="-228600" algn="l" defTabSz="914400">
              <a:lnSpc>
                <a:spcPct val="11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sz="1400" kern="1200" cap="none" spc="0" normalizeH="0" baseline="0" noProof="1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点击知情同意书去提交，提交已签字的文件</a:t>
            </a:r>
            <a:r>
              <a:rPr kumimoji="0" lang="zh-CN" sz="1400" kern="1200" cap="none" spc="0" normalizeH="0" baseline="0" noProof="1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图片</a:t>
            </a:r>
            <a:endParaRPr kumimoji="0" lang="zh-CN" sz="1400" kern="1200" cap="none" spc="0" normalizeH="0" baseline="0" noProof="1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R="0" algn="l" defTabSz="914400">
              <a:lnSpc>
                <a:spcPct val="100000"/>
              </a:lnSpc>
              <a:buClrTx/>
              <a:buSzTx/>
              <a:buFont typeface="+mj-ea"/>
              <a:defRPr/>
            </a:pPr>
            <a:r>
              <a:rPr lang="zh-CN" altLang="en-US" sz="1200" noProof="1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1200" noProof="1" smtClean="0">
                <a:highlight>
                  <a:srgbClr val="FFFF00"/>
                </a:highligh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（如要求中设置了需要提交，按下述路径操作，未设置可忽略此操作）</a:t>
            </a:r>
            <a:endParaRPr kumimoji="0" lang="zh-CN" altLang="en-US" sz="1200" kern="1200" cap="none" spc="0" normalizeH="0" baseline="0" noProof="1" smtClean="0">
              <a:solidFill>
                <a:srgbClr val="DF0024"/>
              </a:solidFill>
              <a:highlight>
                <a:srgbClr val="FFFF00"/>
              </a:highligh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775" y="1110615"/>
            <a:ext cx="7156450" cy="35528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23215" y="51435"/>
            <a:ext cx="5461159" cy="393859"/>
          </a:xfrm>
        </p:spPr>
        <p:txBody>
          <a:bodyPr/>
          <a:p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6.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提交三方协议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11505" y="411480"/>
            <a:ext cx="8388985" cy="724535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L="228600" marR="0" indent="-228600" algn="l" defTabSz="914400">
              <a:lnSpc>
                <a:spcPct val="11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点击实习成长</a:t>
            </a:r>
            <a:r>
              <a:rPr lang="en-US" alt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→</a:t>
            </a: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我的实习</a:t>
            </a:r>
            <a:r>
              <a:rPr lang="en-US" alt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→</a:t>
            </a:r>
            <a:r>
              <a:rPr lang="zh-CN" altLang="en-US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我的实习任务</a:t>
            </a: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；</a:t>
            </a:r>
            <a:endParaRPr lang="zh-CN" sz="140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228600" marR="0" indent="-228600" algn="l" defTabSz="914400">
              <a:lnSpc>
                <a:spcPct val="11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sz="1400" kern="1200" cap="none" spc="0" normalizeH="0" baseline="0" noProof="1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点击三方协议去提交，提交已签字的文件</a:t>
            </a:r>
            <a:r>
              <a:rPr kumimoji="0" lang="zh-CN" sz="1400" kern="1200" cap="none" spc="0" normalizeH="0" baseline="0" noProof="1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图片</a:t>
            </a:r>
            <a:endParaRPr kumimoji="0" lang="zh-CN" sz="1400" kern="1200" cap="none" spc="0" normalizeH="0" baseline="0" noProof="1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R="0" algn="l" defTabSz="914400">
              <a:lnSpc>
                <a:spcPct val="100000"/>
              </a:lnSpc>
              <a:buClrTx/>
              <a:buSzTx/>
              <a:buFont typeface="+mj-ea"/>
              <a:defRPr/>
            </a:pPr>
            <a:r>
              <a:rPr lang="zh-CN" altLang="en-US" sz="1200" noProof="1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1200" noProof="1" smtClean="0">
                <a:highlight>
                  <a:srgbClr val="FFFF00"/>
                </a:highligh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（如要求中设置了需要提交，按下述路径操作，未设置可忽略此操作）</a:t>
            </a:r>
            <a:endParaRPr kumimoji="0" lang="zh-CN" altLang="en-US" sz="1200" kern="1200" cap="none" spc="0" normalizeH="0" baseline="0" noProof="1" smtClean="0">
              <a:solidFill>
                <a:srgbClr val="DF0024"/>
              </a:solidFill>
              <a:highlight>
                <a:srgbClr val="FFFF00"/>
              </a:highligh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7405" y="1203960"/>
            <a:ext cx="7208520" cy="37738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125.xml><?xml version="1.0" encoding="utf-8"?>
<p:tagLst xmlns:p="http://schemas.openxmlformats.org/presentationml/2006/main">
  <p:tag name="KSO_WM_DIAGRAM_VIRTUALLY_FRAME" val="{&quot;height&quot;:101.75,&quot;left&quot;:31.15,&quot;top&quot;:92.85,&quot;width&quot;:622.5}"/>
</p:tagLst>
</file>

<file path=ppt/tags/tag126.xml><?xml version="1.0" encoding="utf-8"?>
<p:tagLst xmlns:p="http://schemas.openxmlformats.org/presentationml/2006/main">
  <p:tag name="KSO_WM_DIAGRAM_VIRTUALLY_FRAME" val="{&quot;height&quot;:101.75,&quot;left&quot;:31.15,&quot;top&quot;:92.85,&quot;width&quot;:622.5}"/>
</p:tagLst>
</file>

<file path=ppt/tags/tag127.xml><?xml version="1.0" encoding="utf-8"?>
<p:tagLst xmlns:p="http://schemas.openxmlformats.org/presentationml/2006/main">
  <p:tag name="KSO_WM_DIAGRAM_VIRTUALLY_FRAME" val="{&quot;height&quot;:101.75,&quot;left&quot;:31.15,&quot;top&quot;:92.85,&quot;width&quot;:622.5}"/>
</p:tagLst>
</file>

<file path=ppt/tags/tag128.xml><?xml version="1.0" encoding="utf-8"?>
<p:tagLst xmlns:p="http://schemas.openxmlformats.org/presentationml/2006/main">
  <p:tag name="KSO_WM_DIAGRAM_VIRTUALLY_FRAME" val="{&quot;height&quot;:101.75,&quot;left&quot;:31.15,&quot;top&quot;:92.85,&quot;width&quot;:622.5}"/>
</p:tagLst>
</file>

<file path=ppt/tags/tag129.xml><?xml version="1.0" encoding="utf-8"?>
<p:tagLst xmlns:p="http://schemas.openxmlformats.org/presentationml/2006/main">
  <p:tag name="KSO_WM_DIAGRAM_VIRTUALLY_FRAME" val="{&quot;height&quot;:101.75,&quot;left&quot;:31.15,&quot;top&quot;:92.85,&quot;width&quot;:622.5}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DIAGRAM_VIRTUALLY_FRAME" val="{&quot;height&quot;:101.75,&quot;left&quot;:31.15,&quot;top&quot;:92.85,&quot;width&quot;:622.5}"/>
</p:tagLst>
</file>

<file path=ppt/tags/tag131.xml><?xml version="1.0" encoding="utf-8"?>
<p:tagLst xmlns:p="http://schemas.openxmlformats.org/presentationml/2006/main">
  <p:tag name="KSO_WM_DIAGRAM_VIRTUALLY_FRAME" val="{&quot;height&quot;:101.75,&quot;left&quot;:31.15,&quot;top&quot;:92.85,&quot;width&quot;:622.5}"/>
</p:tagLst>
</file>

<file path=ppt/tags/tag132.xml><?xml version="1.0" encoding="utf-8"?>
<p:tagLst xmlns:p="http://schemas.openxmlformats.org/presentationml/2006/main">
  <p:tag name="KSO_WM_DIAGRAM_VIRTUALLY_FRAME" val="{&quot;height&quot;:101.75,&quot;left&quot;:31.15,&quot;top&quot;:92.85,&quot;width&quot;:622.5}"/>
</p:tagLst>
</file>

<file path=ppt/tags/tag133.xml><?xml version="1.0" encoding="utf-8"?>
<p:tagLst xmlns:p="http://schemas.openxmlformats.org/presentationml/2006/main">
  <p:tag name="KSO_WM_UNIT_PLACING_PICTURE_USER_VIEWPORT" val="{&quot;height&quot;:3510.8708661417322,&quot;width&quot;:3510.8708661417322}"/>
</p:tagLst>
</file>

<file path=ppt/tags/tag134.xml><?xml version="1.0" encoding="utf-8"?>
<p:tagLst xmlns:p="http://schemas.openxmlformats.org/presentationml/2006/main">
  <p:tag name="COMMONDATA" val="eyJoZGlkIjoiN2JiMTI1N2Y5ZDk2MTViYzdjMDFjMjIwNmNhY2VlY2QifQ=="/>
  <p:tag name="KSO_WPP_MARK_KEY" val="4f6fb4c0-0f98-47fd-986c-31a8e5bf7cea"/>
  <p:tag name="commondata" val="eyJoZGlkIjoiZjFmZWIzNDg2MmIzZjExOTIzMmViNTBmYTMwYTk0ZWYifQ==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自定义设计方案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自定义设计方案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1964</Words>
  <Application>WPS 演示</Application>
  <PresentationFormat>全屏显示(16:9)</PresentationFormat>
  <Paragraphs>198</Paragraphs>
  <Slides>23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23</vt:i4>
      </vt:variant>
    </vt:vector>
  </HeadingPairs>
  <TitlesOfParts>
    <vt:vector size="37" baseType="lpstr">
      <vt:lpstr>Arial</vt:lpstr>
      <vt:lpstr>宋体</vt:lpstr>
      <vt:lpstr>Wingdings</vt:lpstr>
      <vt:lpstr>Calibri</vt:lpstr>
      <vt:lpstr>微软雅黑</vt:lpstr>
      <vt:lpstr>Wingdings</vt:lpstr>
      <vt:lpstr>Microsoft YaHei Bold</vt:lpstr>
      <vt:lpstr>Microsoft YaHei Regular</vt:lpstr>
      <vt:lpstr>Arial Unicode MS</vt:lpstr>
      <vt:lpstr>Office 主题</vt:lpstr>
      <vt:lpstr>1_自定义设计方案</vt:lpstr>
      <vt:lpstr>4_自定义设计方案</vt:lpstr>
      <vt:lpstr>2_自定义设计方案</vt:lpstr>
      <vt:lpstr>自定义设计方案</vt:lpstr>
      <vt:lpstr>PowerPoint 演示文稿</vt:lpstr>
      <vt:lpstr>PowerPoint 演示文稿</vt:lpstr>
      <vt:lpstr>PowerPoint 演示文稿</vt:lpstr>
      <vt:lpstr>2. 注册认证</vt:lpstr>
      <vt:lpstr>3.1 实习报名</vt:lpstr>
      <vt:lpstr>3.2 实习报名-修改实习岗位</vt:lpstr>
      <vt:lpstr>4.查看实习任务</vt:lpstr>
      <vt:lpstr>5.提交监护人知情同意书</vt:lpstr>
      <vt:lpstr>6.提交三方协议</vt:lpstr>
      <vt:lpstr>7.提交过程文档</vt:lpstr>
      <vt:lpstr>8.1实习签到</vt:lpstr>
      <vt:lpstr>8.2 实习补签申请（学校设置可以补签）</vt:lpstr>
      <vt:lpstr>9.提交周日志</vt:lpstr>
      <vt:lpstr>10.提交实习报告</vt:lpstr>
      <vt:lpstr>11.提交成绩鉴定表盖章图片</vt:lpstr>
      <vt:lpstr>12.客服与反馈</vt:lpstr>
      <vt:lpstr>PowerPoint 演示文稿</vt:lpstr>
      <vt:lpstr>2. 查看实习任务</vt:lpstr>
      <vt:lpstr>3. 提交周日志</vt:lpstr>
      <vt:lpstr>4.1 提交实习报告</vt:lpstr>
      <vt:lpstr>4.2 导出实习手册</vt:lpstr>
      <vt:lpstr>5.导出实习成绩鉴定表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镜花水月</cp:lastModifiedBy>
  <cp:revision>878</cp:revision>
  <dcterms:created xsi:type="dcterms:W3CDTF">2017-01-09T09:44:00Z</dcterms:created>
  <dcterms:modified xsi:type="dcterms:W3CDTF">2026-03-02T08:02:25Z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2052-12.1.0.24034</vt:lpwstr>
  </property>
  <property fmtid="{D5CDD505-2E9C-101B-9397-08002B2CF9AE}" pid="3" name="ICV">
    <vt:lpwstr>B986056444FD4ED0804682070B4BF9CD_13</vt:lpwstr>
  </property>
</Properties>
</file>